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theme/theme6.xml" ContentType="application/vnd.openxmlformats-officedocument.theme+xml"/>
  <Override PartName="/ppt/slideLayouts/slideLayout32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905" r:id="rId2"/>
    <p:sldMasterId id="2147483955" r:id="rId3"/>
    <p:sldMasterId id="2147483939" r:id="rId4"/>
    <p:sldMasterId id="2147483948" r:id="rId5"/>
    <p:sldMasterId id="2147483950" r:id="rId6"/>
    <p:sldMasterId id="2147483683" r:id="rId7"/>
  </p:sldMasterIdLst>
  <p:notesMasterIdLst>
    <p:notesMasterId r:id="rId32"/>
  </p:notesMasterIdLst>
  <p:handoutMasterIdLst>
    <p:handoutMasterId r:id="rId33"/>
  </p:handoutMasterIdLst>
  <p:sldIdLst>
    <p:sldId id="603" r:id="rId8"/>
    <p:sldId id="2356" r:id="rId9"/>
    <p:sldId id="2340" r:id="rId10"/>
    <p:sldId id="739" r:id="rId11"/>
    <p:sldId id="2398" r:id="rId12"/>
    <p:sldId id="2400" r:id="rId13"/>
    <p:sldId id="2382" r:id="rId14"/>
    <p:sldId id="2399" r:id="rId15"/>
    <p:sldId id="2401" r:id="rId16"/>
    <p:sldId id="2402" r:id="rId17"/>
    <p:sldId id="2383" r:id="rId18"/>
    <p:sldId id="2384" r:id="rId19"/>
    <p:sldId id="2393" r:id="rId20"/>
    <p:sldId id="2403" r:id="rId21"/>
    <p:sldId id="2406" r:id="rId22"/>
    <p:sldId id="2407" r:id="rId23"/>
    <p:sldId id="2408" r:id="rId24"/>
    <p:sldId id="2404" r:id="rId25"/>
    <p:sldId id="2409" r:id="rId26"/>
    <p:sldId id="2410" r:id="rId27"/>
    <p:sldId id="2405" r:id="rId28"/>
    <p:sldId id="2396" r:id="rId29"/>
    <p:sldId id="2397" r:id="rId30"/>
    <p:sldId id="582" r:id="rId31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6BA36"/>
    <a:srgbClr val="221815"/>
    <a:srgbClr val="1D1D1A"/>
    <a:srgbClr val="91A2BF"/>
    <a:srgbClr val="595757"/>
    <a:srgbClr val="E4EBEA"/>
    <a:srgbClr val="C00000"/>
    <a:srgbClr val="FFFF00"/>
    <a:srgbClr val="FFFFFF"/>
    <a:srgbClr val="E90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83" autoAdjust="0"/>
    <p:restoredTop sz="96291" autoAdjust="0"/>
  </p:normalViewPr>
  <p:slideViewPr>
    <p:cSldViewPr snapToGrid="0" snapToObjects="1">
      <p:cViewPr varScale="1">
        <p:scale>
          <a:sx n="122" d="100"/>
          <a:sy n="122" d="100"/>
        </p:scale>
        <p:origin x="272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viewProps" Target="viewProps.xml"/><Relationship Id="rId8" Type="http://schemas.openxmlformats.org/officeDocument/2006/relationships/slide" Target="slides/slide1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11/11/23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6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:\Users\z00205060\Desktop\CP项目\规范类文件\新建文件夹\巴展视觉物料规范-18.jpg">
            <a:extLst>
              <a:ext uri="{FF2B5EF4-FFF2-40B4-BE49-F238E27FC236}">
                <a16:creationId xmlns:a16="http://schemas.microsoft.com/office/drawing/2014/main" id="{60D4CF4B-3D9D-564E-9AB4-9D3074BC01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93" y="32809"/>
            <a:ext cx="12196763" cy="6856951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C97DCE-0896-AD42-9AE0-7F25594CD2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rgbClr val="374154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1B8501-68C3-364E-8EDD-CD53B0A6B5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1D1D1A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7300"/>
            <a:ext cx="10963473" cy="509778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039357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47181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493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390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5" y="620688"/>
            <a:ext cx="10963473" cy="589190"/>
          </a:xfrm>
          <a:prstGeom prst="rect">
            <a:avLst/>
          </a:prstGeom>
        </p:spPr>
        <p:txBody>
          <a:bodyPr/>
          <a:lstStyle>
            <a:lvl1pPr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412776"/>
            <a:ext cx="10963473" cy="4608512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888278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Click="0">
        <p159:morph option="byObject"/>
      </p:transition>
    </mc:Choice>
    <mc:Fallback xmlns="">
      <p:transition advClick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1" y="240462"/>
            <a:ext cx="10503794" cy="783197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1642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4470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306286"/>
            <a:ext cx="5290949" cy="4931228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half" idx="10"/>
          </p:nvPr>
        </p:nvSpPr>
        <p:spPr>
          <a:xfrm>
            <a:off x="6296160" y="1306286"/>
            <a:ext cx="5290949" cy="4931228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985665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2834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81757" y="1306285"/>
            <a:ext cx="11161240" cy="4985657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5430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39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4822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1857"/>
            <a:ext cx="10963473" cy="5103223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9228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4158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423528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14195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1.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72132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790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14912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53555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748148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484784"/>
            <a:ext cx="11161240" cy="4525736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22526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0821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46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8861184-AC94-6541-A9F6-3504B6AC7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810"/>
            <a:ext cx="12196763" cy="4792771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11094E6-4D5B-8C42-9657-10EE07AF67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C68140-F31D-D449-AB97-7D3A7E7A49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FFFFFF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365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tx1">
                    <a:lumMod val="95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33757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719684" y="1351536"/>
            <a:ext cx="10757396" cy="4957784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3700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06140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3942" y="2130562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5"/>
            <a:ext cx="12197432" cy="559923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2AA4863-E1EF-3342-A8CB-ECD4FD06CE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195303EA-8491-464F-99A0-67F948701C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412816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DBC59C-CE55-E340-A3AE-F88AAF0D75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L 形 17">
            <a:extLst>
              <a:ext uri="{FF2B5EF4-FFF2-40B4-BE49-F238E27FC236}">
                <a16:creationId xmlns:a16="http://schemas.microsoft.com/office/drawing/2014/main" id="{3049C48A-4CAE-8940-8A29-89DE0543DF4C}"/>
              </a:ext>
            </a:extLst>
          </p:cNvPr>
          <p:cNvSpPr/>
          <p:nvPr userDrawn="1"/>
        </p:nvSpPr>
        <p:spPr>
          <a:xfrm rot="5400000">
            <a:off x="5369529" y="2370740"/>
            <a:ext cx="744262" cy="762208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</p:spTree>
    <p:extLst>
      <p:ext uri="{BB962C8B-B14F-4D97-AF65-F5344CB8AC3E}">
        <p14:creationId xmlns:p14="http://schemas.microsoft.com/office/powerpoint/2010/main" val="351448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创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4"/>
            <a:ext cx="12197432" cy="5590529"/>
          </a:xfrm>
          <a:prstGeom prst="rect">
            <a:avLst/>
          </a:prstGeom>
        </p:spPr>
      </p:pic>
      <p:sp>
        <p:nvSpPr>
          <p:cNvPr id="9" name="L 形 8"/>
          <p:cNvSpPr/>
          <p:nvPr userDrawn="1"/>
        </p:nvSpPr>
        <p:spPr>
          <a:xfrm rot="5400000">
            <a:off x="5945516" y="2323519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908F03-BBCC-164B-BE54-2E836D6E7C1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3BE9F9B-07D9-DD4C-9CEF-250804A414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A299E5-0026-5A42-88AA-B3A7F29D3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42669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攀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021"/>
            <a:ext cx="12197432" cy="5668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5400000">
            <a:off x="7929967" y="1657555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BB7B2F8-0AF7-D04F-81DD-52FDB6B732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2D1BCC-0781-514D-8FE8-12F4AF64BC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7370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224835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97419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github.com/chenzomi12/DeepLearningSystem" TargetMode="Externa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20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10.jpe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9" Type="http://schemas.openxmlformats.org/officeDocument/2006/relationships/hyperlink" Target="https://chenzomi12.github.io/" TargetMode="Externa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30.xml"/><Relationship Id="rId4" Type="http://schemas.openxmlformats.org/officeDocument/2006/relationships/hyperlink" Target="https://chenzomi12.github.io/" TargetMode="Externa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1.xml"/><Relationship Id="rId4" Type="http://schemas.openxmlformats.org/officeDocument/2006/relationships/hyperlink" Target="https://chenzomi12.github.io/" TargetMode="Externa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s://github.com/chenzomi12/DeepLearningSystem" TargetMode="External"/><Relationship Id="rId5" Type="http://schemas.openxmlformats.org/officeDocument/2006/relationships/hyperlink" Target="https://chenzomi12.github.io/" TargetMode="Externa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>
            <a:extLst>
              <a:ext uri="{FF2B5EF4-FFF2-40B4-BE49-F238E27FC236}">
                <a16:creationId xmlns:a16="http://schemas.microsoft.com/office/drawing/2014/main" id="{DAA57E4D-57AC-4B4A-BA6C-86FA5001E093}"/>
              </a:ext>
            </a:extLst>
          </p:cNvPr>
          <p:cNvSpPr txBox="1"/>
          <p:nvPr userDrawn="1"/>
        </p:nvSpPr>
        <p:spPr>
          <a:xfrm>
            <a:off x="553765" y="6469851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55D2D48-944A-9C4D-BB22-D76C71F4D94F}"/>
              </a:ext>
            </a:extLst>
          </p:cNvPr>
          <p:cNvSpPr txBox="1"/>
          <p:nvPr userDrawn="1"/>
        </p:nvSpPr>
        <p:spPr>
          <a:xfrm>
            <a:off x="1281791" y="6542628"/>
            <a:ext cx="499730" cy="149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856DBD81-A7BD-584A-94D7-31E1EFFD9F9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474645" y="6263990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2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BE738B7-F398-0746-82A7-6856A70110C5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48541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0021EBA7-FAE3-FF4A-A451-258276F9F3D7}"/>
              </a:ext>
            </a:extLst>
          </p:cNvPr>
          <p:cNvSpPr txBox="1"/>
          <p:nvPr userDrawn="1"/>
        </p:nvSpPr>
        <p:spPr>
          <a:xfrm>
            <a:off x="8474645" y="6468770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70" r:id="rId2"/>
    <p:sldLayoutId id="2147483947" r:id="rId3"/>
    <p:sldLayoutId id="2147483819" r:id="rId4"/>
    <p:sldLayoutId id="2147483820" r:id="rId5"/>
    <p:sldLayoutId id="2147483892" r:id="rId6"/>
    <p:sldLayoutId id="2147483824" r:id="rId7"/>
    <p:sldLayoutId id="2147483968" r:id="rId8"/>
    <p:sldLayoutId id="2147483969" r:id="rId9"/>
    <p:sldLayoutId id="2147483976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365440" y="6413378"/>
            <a:ext cx="2845912" cy="366182"/>
          </a:xfrm>
          <a:prstGeom prst="rect">
            <a:avLst/>
          </a:prstGeom>
        </p:spPr>
        <p:txBody>
          <a:bodyPr vert="horz" lIns="121944" tIns="60972" rIns="121944" bIns="60972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1A5B2B23-E5F0-44D7-A9FF-4B8E82156B39}" type="datetimeFigureOut">
              <a:rPr lang="zh-CN" altLang="en-US" smtClean="0">
                <a:solidFill>
                  <a:prstClr val="black"/>
                </a:solidFill>
              </a:rPr>
              <a:pPr/>
              <a:t>2023/11/11</a:t>
            </a:fld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" name="Rectangle 86"/>
          <p:cNvSpPr>
            <a:spLocks noChangeArrowheads="1"/>
          </p:cNvSpPr>
          <p:nvPr userDrawn="1"/>
        </p:nvSpPr>
        <p:spPr bwMode="auto">
          <a:xfrm>
            <a:off x="9514255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4516A7C5-B605-6B44-A7BE-28ADB9219092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95495ED-F2F9-A345-AD2E-98BB16884A21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9" name="副标题 2">
            <a:extLst>
              <a:ext uri="{FF2B5EF4-FFF2-40B4-BE49-F238E27FC236}">
                <a16:creationId xmlns:a16="http://schemas.microsoft.com/office/drawing/2014/main" id="{9B5DC586-B9B6-944A-9389-8211B4B1FD1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60188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https://chenzomi12.github.io/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2327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63" r:id="rId2"/>
    <p:sldLayoutId id="2147483964" r:id="rId3"/>
    <p:sldLayoutId id="2147483971" r:id="rId4"/>
    <p:sldLayoutId id="2147483975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699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23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19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15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832E328A-0E7B-D747-843C-A7F1DB0AF41E}"/>
              </a:ext>
            </a:extLst>
          </p:cNvPr>
          <p:cNvSpPr/>
          <p:nvPr userDrawn="1"/>
        </p:nvSpPr>
        <p:spPr bwMode="auto">
          <a:xfrm>
            <a:off x="-11430" y="4558094"/>
            <a:ext cx="12230643" cy="2842586"/>
          </a:xfrm>
          <a:prstGeom prst="rect">
            <a:avLst/>
          </a:prstGeom>
          <a:blipFill dpi="0" rotWithShape="1">
            <a:blip r:embed="rId11" cstate="print">
              <a:alphaModFix amt="17000"/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8" name="Rectangle 86">
            <a:extLst>
              <a:ext uri="{FF2B5EF4-FFF2-40B4-BE49-F238E27FC236}">
                <a16:creationId xmlns:a16="http://schemas.microsoft.com/office/drawing/2014/main" id="{596E891C-ADFE-FE42-86C8-8EDC78CF67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60570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8A3F60EC-F50D-F64E-B345-0B2C9F4821B7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6F034E5-6103-534F-B0F4-B7D7DF211DA4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15" name="副标题 2">
            <a:extLst>
              <a:ext uri="{FF2B5EF4-FFF2-40B4-BE49-F238E27FC236}">
                <a16:creationId xmlns:a16="http://schemas.microsoft.com/office/drawing/2014/main" id="{4B07DACC-B4E5-4B4D-86E1-34D39B2A3680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3698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65" r:id="rId2"/>
    <p:sldLayoutId id="2147483966" r:id="rId3"/>
    <p:sldLayoutId id="2147483967" r:id="rId4"/>
    <p:sldLayoutId id="2147483956" r:id="rId5"/>
    <p:sldLayoutId id="2147483957" r:id="rId6"/>
    <p:sldLayoutId id="2147483958" r:id="rId7"/>
    <p:sldLayoutId id="2147483959" r:id="rId8"/>
    <p:sldLayoutId id="2147483974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88"/>
            <a:ext cx="12193588" cy="6856412"/>
          </a:xfrm>
          <a:prstGeom prst="rect">
            <a:avLst/>
          </a:prstGeom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0F0DA3C-4AEC-1B44-8AA0-10080BFDF727}"/>
              </a:ext>
            </a:extLst>
          </p:cNvPr>
          <p:cNvSpPr txBox="1"/>
          <p:nvPr userDrawn="1"/>
        </p:nvSpPr>
        <p:spPr>
          <a:xfrm>
            <a:off x="553765" y="639958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EE15CAA-5A2E-4946-9092-2C7A7D278222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47532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4E50312-EC01-E14B-87D5-C18323A16206}"/>
              </a:ext>
            </a:extLst>
          </p:cNvPr>
          <p:cNvSpPr/>
          <p:nvPr userDrawn="1"/>
        </p:nvSpPr>
        <p:spPr>
          <a:xfrm>
            <a:off x="9842577" y="6399588"/>
            <a:ext cx="2250191" cy="290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副标题 2">
            <a:extLst>
              <a:ext uri="{FF2B5EF4-FFF2-40B4-BE49-F238E27FC236}">
                <a16:creationId xmlns:a16="http://schemas.microsoft.com/office/drawing/2014/main" id="{2F3A5196-93C8-7342-BB74-67DE83BC250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741757" y="6414035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7" name="Rectangle 86">
            <a:extLst>
              <a:ext uri="{FF2B5EF4-FFF2-40B4-BE49-F238E27FC236}">
                <a16:creationId xmlns:a16="http://schemas.microsoft.com/office/drawing/2014/main" id="{AD9A1659-E87F-E546-B389-F66C7042FDE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06141" y="640480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570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52" r:id="rId2"/>
    <p:sldLayoutId id="2147483953" r:id="rId3"/>
    <p:sldLayoutId id="2147483954" r:id="rId4"/>
    <p:sldLayoutId id="2147483979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Rectangle 86">
            <a:extLst>
              <a:ext uri="{FF2B5EF4-FFF2-40B4-BE49-F238E27FC236}">
                <a16:creationId xmlns:a16="http://schemas.microsoft.com/office/drawing/2014/main" id="{65B40F25-7ED0-DA44-873E-DE48E987AA5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2598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tx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tx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83" name="TextBox 2">
            <a:extLst>
              <a:ext uri="{FF2B5EF4-FFF2-40B4-BE49-F238E27FC236}">
                <a16:creationId xmlns:a16="http://schemas.microsoft.com/office/drawing/2014/main" id="{4524BBE9-A135-9D4C-B5DA-EC77D9031BE3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4" name="图片 83">
            <a:extLst>
              <a:ext uri="{FF2B5EF4-FFF2-40B4-BE49-F238E27FC236}">
                <a16:creationId xmlns:a16="http://schemas.microsoft.com/office/drawing/2014/main" id="{8EF22C0A-C092-9D44-935D-3F2615ADD0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rgbClr val="FFFFFF"/>
            </a:solidFill>
            <a:prstDash val="solid"/>
          </a:ln>
          <a:effectLst/>
        </p:spPr>
      </p:pic>
      <p:sp>
        <p:nvSpPr>
          <p:cNvPr id="85" name="副标题 2">
            <a:extLst>
              <a:ext uri="{FF2B5EF4-FFF2-40B4-BE49-F238E27FC236}">
                <a16:creationId xmlns:a16="http://schemas.microsoft.com/office/drawing/2014/main" id="{F80BDD25-4FFE-8346-B91D-05FC840C1CB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21100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Rectangle 86">
            <a:extLst>
              <a:ext uri="{FF2B5EF4-FFF2-40B4-BE49-F238E27FC236}">
                <a16:creationId xmlns:a16="http://schemas.microsoft.com/office/drawing/2014/main" id="{000111CB-2117-444A-9289-896A0F1B9BC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49686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bg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bg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9" name="TextBox 2">
            <a:extLst>
              <a:ext uri="{FF2B5EF4-FFF2-40B4-BE49-F238E27FC236}">
                <a16:creationId xmlns:a16="http://schemas.microsoft.com/office/drawing/2014/main" id="{BCDC607C-3149-044F-8977-A532DBE97944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0" name="图片 79">
            <a:extLst>
              <a:ext uri="{FF2B5EF4-FFF2-40B4-BE49-F238E27FC236}">
                <a16:creationId xmlns:a16="http://schemas.microsoft.com/office/drawing/2014/main" id="{EEEA841A-6AA9-F640-A661-DC91BD568C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81" name="副标题 2">
            <a:extLst>
              <a:ext uri="{FF2B5EF4-FFF2-40B4-BE49-F238E27FC236}">
                <a16:creationId xmlns:a16="http://schemas.microsoft.com/office/drawing/2014/main" id="{36453C5E-EF89-1E40-88D2-12E883E91FB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07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2023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每个组织，构建万物互联的智能世界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72D31F-379B-7E48-8BAB-A5640DD86C39}"/>
              </a:ext>
            </a:extLst>
          </p:cNvPr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3" cstate="screen">
              <a:alphaModFix amt="3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F3DDE87-89CE-3848-A1C3-2150D6C0F2CD}"/>
              </a:ext>
            </a:extLst>
          </p:cNvPr>
          <p:cNvSpPr txBox="1"/>
          <p:nvPr userDrawn="1"/>
        </p:nvSpPr>
        <p:spPr>
          <a:xfrm>
            <a:off x="8203300" y="4709847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rgbClr val="C00000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rgbClr val="C00000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EEF0F78-B57F-8D4C-A10F-C1BE427D4B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7276" y="4788537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2" name="副标题 2">
            <a:extLst>
              <a:ext uri="{FF2B5EF4-FFF2-40B4-BE49-F238E27FC236}">
                <a16:creationId xmlns:a16="http://schemas.microsoft.com/office/drawing/2014/main" id="{5307B254-91AE-6640-A8B8-5F31CD80A23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867185" y="5047174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5D60F0F4-118F-1946-A08D-99C1259DCFE3}"/>
              </a:ext>
            </a:extLst>
          </p:cNvPr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1187798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 Medium" panose="020B0602020204020303" pitchFamily="34" charset="-79"/>
          <a:ea typeface="Microsoft YaHei" panose="020B0503020204020204" pitchFamily="34" charset="-122"/>
          <a:cs typeface="Futura Medium" panose="020B0602020204020303" pitchFamily="34" charset="-79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0707447-0FCC-074B-826A-17D5170569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62674" y="4149951"/>
            <a:ext cx="2024146" cy="643926"/>
          </a:xfrm>
          <a:prstGeom prst="rect">
            <a:avLst/>
          </a:prstGeom>
          <a:noFill/>
        </p:spPr>
        <p:txBody>
          <a:bodyPr anchor="ctr"/>
          <a:lstStyle/>
          <a:p>
            <a:r>
              <a:rPr lang="en-US" altLang="zh-CN" sz="4800" dirty="0">
                <a:solidFill>
                  <a:srgbClr val="1D1D1A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rPr>
              <a:t>ZOMI</a:t>
            </a:r>
            <a:endParaRPr lang="zh-CN" altLang="en-US" sz="4800" dirty="0">
              <a:solidFill>
                <a:srgbClr val="1D1D1A"/>
              </a:solidFill>
              <a:latin typeface="ACGN-MiaoGB-Flash" panose="02020300000000000000" pitchFamily="18" charset="-122"/>
              <a:ea typeface="ACGN-MiaoGB-Flash" panose="02020300000000000000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28B713-1474-034E-87C1-E100526817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2696" y="4149951"/>
            <a:ext cx="676655" cy="676655"/>
          </a:xfrm>
          <a:prstGeom prst="ellipse">
            <a:avLst/>
          </a:prstGeom>
          <a:ln w="1905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34B4C8F5-C78D-B149-9A25-9FB545F187F9}"/>
              </a:ext>
            </a:extLst>
          </p:cNvPr>
          <p:cNvSpPr txBox="1">
            <a:spLocks/>
          </p:cNvSpPr>
          <p:nvPr/>
        </p:nvSpPr>
        <p:spPr>
          <a:xfrm>
            <a:off x="852696" y="692696"/>
            <a:ext cx="5994153" cy="9535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pPr algn="dist"/>
            <a:r>
              <a:rPr lang="zh-CN" altLang="en-US" sz="66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大模型</a:t>
            </a:r>
            <a:r>
              <a:rPr lang="zh-CN" altLang="en-US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系列之</a:t>
            </a:r>
            <a:r>
              <a:rPr lang="en-US" altLang="zh-CN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AI</a:t>
            </a:r>
            <a:r>
              <a:rPr lang="zh-CN" altLang="en-US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集群</a:t>
            </a:r>
            <a:endParaRPr lang="zh-CN" altLang="en-US" sz="6600" kern="0" dirty="0">
              <a:solidFill>
                <a:srgbClr val="C00000"/>
              </a:solidFill>
              <a:latin typeface="Gill Sans MT" panose="020B0502020104020203" pitchFamily="34" charset="0"/>
              <a:ea typeface="+mj-ea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74A9CB9F-4DA1-7140-97D3-DE0194B7B103}"/>
              </a:ext>
            </a:extLst>
          </p:cNvPr>
          <p:cNvSpPr txBox="1">
            <a:spLocks/>
          </p:cNvSpPr>
          <p:nvPr/>
        </p:nvSpPr>
        <p:spPr>
          <a:xfrm>
            <a:off x="726572" y="1877918"/>
            <a:ext cx="10288269" cy="1872208"/>
          </a:xfrm>
          <a:prstGeom prst="rect">
            <a:avLst/>
          </a:prstGeom>
          <a:gradFill flip="none" rotWithShape="1">
            <a:gsLst>
              <a:gs pos="29000">
                <a:schemeClr val="bg1">
                  <a:alpha val="0"/>
                </a:schemeClr>
              </a:gs>
              <a:gs pos="62000">
                <a:schemeClr val="bg1">
                  <a:alpha val="32000"/>
                </a:schemeClr>
              </a:gs>
              <a:gs pos="99000">
                <a:srgbClr val="91A2BF"/>
              </a:gs>
            </a:gsLst>
            <a:lin ang="0" scaled="0"/>
            <a:tileRect/>
          </a:gradFill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r>
              <a:rPr lang="zh-CN" altLang="en-US" sz="96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大模型对网络挑战</a:t>
            </a:r>
            <a:endParaRPr lang="zh-CN" altLang="en-US" sz="11500" kern="0" dirty="0">
              <a:solidFill>
                <a:srgbClr val="C00000"/>
              </a:solidFill>
              <a:latin typeface="Gill Sans MT" panose="020B0502020104020203" pitchFamily="34" charset="0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4635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409F2546-A558-D94A-9B45-F34DE5B2AB0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/>
              <a:t>AI</a:t>
            </a:r>
            <a:r>
              <a:rPr lang="zh-CN" altLang="en-US" dirty="0"/>
              <a:t> 集群</a:t>
            </a:r>
            <a:endParaRPr lang="en-US" altLang="zh-CN" dirty="0"/>
          </a:p>
          <a:p>
            <a:r>
              <a:rPr lang="zh-CN" altLang="en-US" dirty="0"/>
              <a:t>网络挑战</a:t>
            </a:r>
          </a:p>
        </p:txBody>
      </p:sp>
    </p:spTree>
    <p:extLst>
      <p:ext uri="{BB962C8B-B14F-4D97-AF65-F5344CB8AC3E}">
        <p14:creationId xmlns:p14="http://schemas.microsoft.com/office/powerpoint/2010/main" val="4139772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496E58-574A-9D48-962E-8E570BAA0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高性能网络的挑战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2C91F9-A4FE-E249-A2AE-8C69976CAD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网络规模</a:t>
            </a:r>
            <a:endParaRPr lang="en-US" altLang="zh-CN" dirty="0"/>
          </a:p>
          <a:p>
            <a:pPr lvl="1"/>
            <a:r>
              <a:rPr lang="zh-CN" altLang="en-US" dirty="0"/>
              <a:t>刚才我们也提到，</a:t>
            </a:r>
            <a:r>
              <a:rPr lang="en-US" altLang="zh-CN" dirty="0"/>
              <a:t>AI</a:t>
            </a:r>
            <a:r>
              <a:rPr lang="zh-CN" altLang="en-US" dirty="0"/>
              <a:t>训练都是</a:t>
            </a:r>
            <a:r>
              <a:rPr lang="en-US" altLang="zh-CN" dirty="0"/>
              <a:t>10000</a:t>
            </a:r>
            <a:r>
              <a:rPr lang="zh-CN" altLang="en-US" dirty="0"/>
              <a:t>个</a:t>
            </a:r>
            <a:r>
              <a:rPr lang="en-US" altLang="zh-CN" dirty="0"/>
              <a:t>GPU</a:t>
            </a:r>
            <a:r>
              <a:rPr lang="zh-CN" altLang="en-US" dirty="0"/>
              <a:t>起步，也有的达到十万级。从架构上，目标网络就必须</a:t>
            </a:r>
            <a:r>
              <a:rPr lang="en-US" altLang="zh-CN" dirty="0"/>
              <a:t>hold</a:t>
            </a:r>
            <a:r>
              <a:rPr lang="zh-CN" altLang="en-US" dirty="0"/>
              <a:t>得住这么多的计算节点。而且，在节点增加的同时，集群算力尽量线性提升，不能引入过高的通信开销，损失算力</a:t>
            </a:r>
            <a:endParaRPr lang="en-US" altLang="zh-CN" dirty="0"/>
          </a:p>
          <a:p>
            <a:r>
              <a:rPr lang="zh-CN" altLang="en-US" dirty="0"/>
              <a:t>网络带宽</a:t>
            </a:r>
            <a:endParaRPr lang="en-US" altLang="zh-CN" dirty="0"/>
          </a:p>
          <a:p>
            <a:pPr lvl="1"/>
            <a:r>
              <a:rPr lang="zh-CN" altLang="en-US" dirty="0"/>
              <a:t>超高性能的</a:t>
            </a:r>
            <a:r>
              <a:rPr lang="en-US" altLang="zh-CN" dirty="0"/>
              <a:t>GPU</a:t>
            </a:r>
            <a:r>
              <a:rPr lang="zh-CN" altLang="en-US" dirty="0"/>
              <a:t>，加上千亿、万亿参数的训练规模，使得计算节点之间的通信量，达到了百</a:t>
            </a:r>
            <a:r>
              <a:rPr lang="en-US" altLang="zh-CN" dirty="0"/>
              <a:t>GB</a:t>
            </a:r>
            <a:r>
              <a:rPr lang="zh-CN" altLang="en-US" dirty="0"/>
              <a:t>量级。再加上各种并行模式、加速框架的引入，节点之间的通道带宽需求会更高</a:t>
            </a:r>
            <a:endParaRPr lang="en-US" altLang="zh-CN" dirty="0"/>
          </a:p>
          <a:p>
            <a:pPr lvl="1"/>
            <a:r>
              <a:rPr lang="zh-CN" altLang="en-US" dirty="0"/>
              <a:t>流量调控</a:t>
            </a:r>
            <a:endParaRPr lang="en-US" altLang="zh-CN" dirty="0"/>
          </a:p>
          <a:p>
            <a:pPr lvl="1"/>
            <a:r>
              <a:rPr lang="zh-CN" altLang="en-US" dirty="0"/>
              <a:t>传统的网络架构，在应对</a:t>
            </a:r>
            <a:r>
              <a:rPr lang="en-US" altLang="zh-CN" dirty="0"/>
              <a:t>AI</a:t>
            </a:r>
            <a:r>
              <a:rPr lang="zh-CN" altLang="en-US" dirty="0"/>
              <a:t>大模型训练产生的数据流时，存在缺陷。所以，目标网络需要在架构上做文章，更好地控制数据流路径，让节点和通道的流量更均衡，避免发生拥塞</a:t>
            </a:r>
            <a:br>
              <a:rPr lang="zh-CN" altLang="en-US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413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1B3B3986-FB43-3348-A953-9BE604A6E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4EF5A53-96FF-D846-B972-E8E67A45DF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协议升级</a:t>
            </a:r>
            <a:endParaRPr lang="en-US" altLang="zh-CN" dirty="0"/>
          </a:p>
          <a:p>
            <a:r>
              <a:rPr lang="zh-CN" altLang="en-US" dirty="0"/>
              <a:t>网络协议是网络工作的行为准则。它的好坏，直接决定了网络的性能、效率和延迟。</a:t>
            </a:r>
          </a:p>
          <a:p>
            <a:r>
              <a:rPr lang="zh-CN" altLang="en-US" dirty="0"/>
              <a:t>传统数据中心的</a:t>
            </a:r>
            <a:r>
              <a:rPr lang="en-US" altLang="zh-CN" dirty="0"/>
              <a:t>TCP/IP</a:t>
            </a:r>
            <a:r>
              <a:rPr lang="zh-CN" altLang="en-US" dirty="0"/>
              <a:t>协议，早已已无法满足高性能网络的大带宽、低时延需求。性能更强的</a:t>
            </a:r>
            <a:r>
              <a:rPr lang="en-US" altLang="zh-CN" dirty="0"/>
              <a:t>IB</a:t>
            </a:r>
            <a:r>
              <a:rPr lang="zh-CN" altLang="en-US" dirty="0"/>
              <a:t>（</a:t>
            </a:r>
            <a:r>
              <a:rPr lang="en-US" altLang="zh-CN" dirty="0"/>
              <a:t>InfiniBand</a:t>
            </a:r>
            <a:r>
              <a:rPr lang="zh-CN" altLang="en-US" dirty="0"/>
              <a:t>）协议、</a:t>
            </a:r>
            <a:r>
              <a:rPr lang="en-US" altLang="zh-CN" dirty="0"/>
              <a:t>RDMA</a:t>
            </a:r>
            <a:r>
              <a:rPr lang="zh-CN" altLang="en-US" dirty="0"/>
              <a:t>协议，已然成为主流。有实力的厂家，还会基于自家硬件设备，自研更高效的协议</a:t>
            </a:r>
            <a:endParaRPr lang="en-US" altLang="zh-CN" dirty="0"/>
          </a:p>
          <a:p>
            <a:r>
              <a:rPr lang="zh-CN" altLang="en-US" dirty="0"/>
              <a:t>时延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26234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B5A02FA1-A717-494E-9C17-99771BE90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976318-9A1D-E240-81EA-E73954B182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其中，光电传输时延和数据串行时延相对较小，且很难通过架构设计来优化，我们应重点关注主机处理时延和设备转发时延。在各大企业积极寻求的高性能计算方案中，基于以太网的</a:t>
            </a:r>
            <a:r>
              <a:rPr lang="en-US" altLang="zh-CN" dirty="0"/>
              <a:t>RDMA(Remote Direct Memory Access)</a:t>
            </a:r>
            <a:r>
              <a:rPr lang="zh-CN" altLang="en-US" dirty="0"/>
              <a:t>凭借其高性能和低成本优势逐渐取代</a:t>
            </a:r>
            <a:r>
              <a:rPr lang="en-US" altLang="zh-CN" dirty="0"/>
              <a:t>InfiniBand</a:t>
            </a:r>
            <a:r>
              <a:rPr lang="zh-CN" altLang="en-US" dirty="0"/>
              <a:t>而成为主流技术。</a:t>
            </a:r>
            <a:r>
              <a:rPr lang="en-US" altLang="zh-CN" dirty="0"/>
              <a:t>RoCEv2(RDMA over Converged Ethernet)</a:t>
            </a:r>
            <a:r>
              <a:rPr lang="zh-CN" altLang="en-US" dirty="0"/>
              <a:t>技术基于</a:t>
            </a:r>
            <a:r>
              <a:rPr lang="en-US" altLang="zh-CN" dirty="0"/>
              <a:t>UDP</a:t>
            </a:r>
            <a:r>
              <a:rPr lang="zh-CN" altLang="en-US" dirty="0"/>
              <a:t>协议，对于建设支撑</a:t>
            </a:r>
            <a:r>
              <a:rPr lang="en-US" altLang="zh-CN" dirty="0"/>
              <a:t>AI</a:t>
            </a:r>
            <a:r>
              <a:rPr lang="zh-CN" altLang="en-US" dirty="0"/>
              <a:t>应用的高性能无损以太网络变得尤为重要。</a:t>
            </a:r>
          </a:p>
          <a:p>
            <a:br>
              <a:rPr lang="zh-CN" altLang="en-US"/>
            </a:br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1AF3A3-86DC-1048-8E94-FCB83A063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046" y="3429000"/>
            <a:ext cx="7676960" cy="269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55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F8EAEE0-3D38-0847-86AB-3E6D96A4F4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 高性能网络</a:t>
            </a:r>
          </a:p>
        </p:txBody>
      </p:sp>
    </p:spTree>
    <p:extLst>
      <p:ext uri="{BB962C8B-B14F-4D97-AF65-F5344CB8AC3E}">
        <p14:creationId xmlns:p14="http://schemas.microsoft.com/office/powerpoint/2010/main" val="1698336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81911A7C-2953-454B-AF04-C1A3D4AA5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提升单机网络带宽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30165C60-80A7-5644-B832-D9FFB24EEB9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082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E1070A-9740-9949-AE78-C51C26F24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减少网络拥塞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88F957F-F1A9-6144-8338-A94DE9E26F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416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E1070A-9740-9949-AE78-C51C26F24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通信算法优化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F5C43D0-A3FD-194F-9CD6-E71F0B069F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647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F8EAEE0-3D38-0847-86AB-3E6D96A4F4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集群大规模</a:t>
            </a:r>
          </a:p>
        </p:txBody>
      </p:sp>
    </p:spTree>
    <p:extLst>
      <p:ext uri="{BB962C8B-B14F-4D97-AF65-F5344CB8AC3E}">
        <p14:creationId xmlns:p14="http://schemas.microsoft.com/office/powerpoint/2010/main" val="2479923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C908BDF-894B-5D4E-9368-B7A424B56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改变网络架构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27A985A-1561-1148-880A-B09B0DBCB9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042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3129357-6892-4846-8C94-A7DB8C4A5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大模型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AI</a:t>
            </a:r>
            <a:r>
              <a:rPr lang="zh-CN" altLang="en-US" dirty="0"/>
              <a:t>系统全栈架构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F1484F1-6273-0547-877D-DD239E67145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47909" y="1214809"/>
            <a:ext cx="6388140" cy="508477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C8800C-96A5-9E4D-A4D3-D5EF622DC394}"/>
              </a:ext>
            </a:extLst>
          </p:cNvPr>
          <p:cNvSpPr/>
          <p:nvPr/>
        </p:nvSpPr>
        <p:spPr>
          <a:xfrm>
            <a:off x="623635" y="4672361"/>
            <a:ext cx="6857740" cy="1694430"/>
          </a:xfrm>
          <a:prstGeom prst="rect">
            <a:avLst/>
          </a:prstGeom>
          <a:noFill/>
          <a:ln w="38100">
            <a:solidFill>
              <a:srgbClr val="92D05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2034098327">
                  <a:custGeom>
                    <a:avLst/>
                    <a:gdLst>
                      <a:gd name="connsiteX0" fmla="*/ 0 w 6857740"/>
                      <a:gd name="connsiteY0" fmla="*/ 0 h 1694430"/>
                      <a:gd name="connsiteX1" fmla="*/ 548619 w 6857740"/>
                      <a:gd name="connsiteY1" fmla="*/ 0 h 1694430"/>
                      <a:gd name="connsiteX2" fmla="*/ 1097238 w 6857740"/>
                      <a:gd name="connsiteY2" fmla="*/ 0 h 1694430"/>
                      <a:gd name="connsiteX3" fmla="*/ 1920167 w 6857740"/>
                      <a:gd name="connsiteY3" fmla="*/ 0 h 1694430"/>
                      <a:gd name="connsiteX4" fmla="*/ 2537364 w 6857740"/>
                      <a:gd name="connsiteY4" fmla="*/ 0 h 1694430"/>
                      <a:gd name="connsiteX5" fmla="*/ 3017406 w 6857740"/>
                      <a:gd name="connsiteY5" fmla="*/ 0 h 1694430"/>
                      <a:gd name="connsiteX6" fmla="*/ 3634602 w 6857740"/>
                      <a:gd name="connsiteY6" fmla="*/ 0 h 1694430"/>
                      <a:gd name="connsiteX7" fmla="*/ 4388954 w 6857740"/>
                      <a:gd name="connsiteY7" fmla="*/ 0 h 1694430"/>
                      <a:gd name="connsiteX8" fmla="*/ 5074728 w 6857740"/>
                      <a:gd name="connsiteY8" fmla="*/ 0 h 1694430"/>
                      <a:gd name="connsiteX9" fmla="*/ 5897656 w 6857740"/>
                      <a:gd name="connsiteY9" fmla="*/ 0 h 1694430"/>
                      <a:gd name="connsiteX10" fmla="*/ 6857740 w 6857740"/>
                      <a:gd name="connsiteY10" fmla="*/ 0 h 1694430"/>
                      <a:gd name="connsiteX11" fmla="*/ 6857740 w 6857740"/>
                      <a:gd name="connsiteY11" fmla="*/ 598699 h 1694430"/>
                      <a:gd name="connsiteX12" fmla="*/ 6857740 w 6857740"/>
                      <a:gd name="connsiteY12" fmla="*/ 1163509 h 1694430"/>
                      <a:gd name="connsiteX13" fmla="*/ 6857740 w 6857740"/>
                      <a:gd name="connsiteY13" fmla="*/ 1694430 h 1694430"/>
                      <a:gd name="connsiteX14" fmla="*/ 6171966 w 6857740"/>
                      <a:gd name="connsiteY14" fmla="*/ 1694430 h 1694430"/>
                      <a:gd name="connsiteX15" fmla="*/ 5349037 w 6857740"/>
                      <a:gd name="connsiteY15" fmla="*/ 1694430 h 1694430"/>
                      <a:gd name="connsiteX16" fmla="*/ 4594686 w 6857740"/>
                      <a:gd name="connsiteY16" fmla="*/ 1694430 h 1694430"/>
                      <a:gd name="connsiteX17" fmla="*/ 3977489 w 6857740"/>
                      <a:gd name="connsiteY17" fmla="*/ 1694430 h 1694430"/>
                      <a:gd name="connsiteX18" fmla="*/ 3497447 w 6857740"/>
                      <a:gd name="connsiteY18" fmla="*/ 1694430 h 1694430"/>
                      <a:gd name="connsiteX19" fmla="*/ 2880251 w 6857740"/>
                      <a:gd name="connsiteY19" fmla="*/ 1694430 h 1694430"/>
                      <a:gd name="connsiteX20" fmla="*/ 2331632 w 6857740"/>
                      <a:gd name="connsiteY20" fmla="*/ 1694430 h 1694430"/>
                      <a:gd name="connsiteX21" fmla="*/ 1508703 w 6857740"/>
                      <a:gd name="connsiteY21" fmla="*/ 1694430 h 1694430"/>
                      <a:gd name="connsiteX22" fmla="*/ 1028661 w 6857740"/>
                      <a:gd name="connsiteY22" fmla="*/ 1694430 h 1694430"/>
                      <a:gd name="connsiteX23" fmla="*/ 0 w 6857740"/>
                      <a:gd name="connsiteY23" fmla="*/ 1694430 h 1694430"/>
                      <a:gd name="connsiteX24" fmla="*/ 0 w 6857740"/>
                      <a:gd name="connsiteY24" fmla="*/ 1180453 h 1694430"/>
                      <a:gd name="connsiteX25" fmla="*/ 0 w 6857740"/>
                      <a:gd name="connsiteY25" fmla="*/ 666476 h 1694430"/>
                      <a:gd name="connsiteX26" fmla="*/ 0 w 6857740"/>
                      <a:gd name="connsiteY26" fmla="*/ 0 h 1694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6857740" h="1694430" extrusionOk="0">
                        <a:moveTo>
                          <a:pt x="0" y="0"/>
                        </a:moveTo>
                        <a:cubicBezTo>
                          <a:pt x="154654" y="5890"/>
                          <a:pt x="434170" y="-20759"/>
                          <a:pt x="548619" y="0"/>
                        </a:cubicBezTo>
                        <a:cubicBezTo>
                          <a:pt x="663068" y="20759"/>
                          <a:pt x="970691" y="7220"/>
                          <a:pt x="1097238" y="0"/>
                        </a:cubicBezTo>
                        <a:cubicBezTo>
                          <a:pt x="1223785" y="-7220"/>
                          <a:pt x="1645138" y="-33024"/>
                          <a:pt x="1920167" y="0"/>
                        </a:cubicBezTo>
                        <a:cubicBezTo>
                          <a:pt x="2195196" y="33024"/>
                          <a:pt x="2413031" y="19681"/>
                          <a:pt x="2537364" y="0"/>
                        </a:cubicBezTo>
                        <a:cubicBezTo>
                          <a:pt x="2661697" y="-19681"/>
                          <a:pt x="2889663" y="10355"/>
                          <a:pt x="3017406" y="0"/>
                        </a:cubicBezTo>
                        <a:cubicBezTo>
                          <a:pt x="3145149" y="-10355"/>
                          <a:pt x="3385199" y="-5738"/>
                          <a:pt x="3634602" y="0"/>
                        </a:cubicBezTo>
                        <a:cubicBezTo>
                          <a:pt x="3884005" y="5738"/>
                          <a:pt x="4175538" y="23157"/>
                          <a:pt x="4388954" y="0"/>
                        </a:cubicBezTo>
                        <a:cubicBezTo>
                          <a:pt x="4602370" y="-23157"/>
                          <a:pt x="4886384" y="16800"/>
                          <a:pt x="5074728" y="0"/>
                        </a:cubicBezTo>
                        <a:cubicBezTo>
                          <a:pt x="5263072" y="-16800"/>
                          <a:pt x="5550607" y="-34399"/>
                          <a:pt x="5897656" y="0"/>
                        </a:cubicBezTo>
                        <a:cubicBezTo>
                          <a:pt x="6244705" y="34399"/>
                          <a:pt x="6544782" y="-34852"/>
                          <a:pt x="6857740" y="0"/>
                        </a:cubicBezTo>
                        <a:cubicBezTo>
                          <a:pt x="6882644" y="240130"/>
                          <a:pt x="6879281" y="305358"/>
                          <a:pt x="6857740" y="598699"/>
                        </a:cubicBezTo>
                        <a:cubicBezTo>
                          <a:pt x="6836199" y="892040"/>
                          <a:pt x="6885021" y="907658"/>
                          <a:pt x="6857740" y="1163509"/>
                        </a:cubicBezTo>
                        <a:cubicBezTo>
                          <a:pt x="6830460" y="1419360"/>
                          <a:pt x="6851953" y="1561860"/>
                          <a:pt x="6857740" y="1694430"/>
                        </a:cubicBezTo>
                        <a:cubicBezTo>
                          <a:pt x="6557557" y="1707587"/>
                          <a:pt x="6316022" y="1682492"/>
                          <a:pt x="6171966" y="1694430"/>
                        </a:cubicBezTo>
                        <a:cubicBezTo>
                          <a:pt x="6027910" y="1706368"/>
                          <a:pt x="5748247" y="1679110"/>
                          <a:pt x="5349037" y="1694430"/>
                        </a:cubicBezTo>
                        <a:cubicBezTo>
                          <a:pt x="4949827" y="1709750"/>
                          <a:pt x="4958033" y="1714073"/>
                          <a:pt x="4594686" y="1694430"/>
                        </a:cubicBezTo>
                        <a:cubicBezTo>
                          <a:pt x="4231339" y="1674787"/>
                          <a:pt x="4209617" y="1682154"/>
                          <a:pt x="3977489" y="1694430"/>
                        </a:cubicBezTo>
                        <a:cubicBezTo>
                          <a:pt x="3745361" y="1706706"/>
                          <a:pt x="3706298" y="1692379"/>
                          <a:pt x="3497447" y="1694430"/>
                        </a:cubicBezTo>
                        <a:cubicBezTo>
                          <a:pt x="3288596" y="1696481"/>
                          <a:pt x="3116593" y="1704821"/>
                          <a:pt x="2880251" y="1694430"/>
                        </a:cubicBezTo>
                        <a:cubicBezTo>
                          <a:pt x="2643909" y="1684039"/>
                          <a:pt x="2474306" y="1694777"/>
                          <a:pt x="2331632" y="1694430"/>
                        </a:cubicBezTo>
                        <a:cubicBezTo>
                          <a:pt x="2188958" y="1694083"/>
                          <a:pt x="1781189" y="1672806"/>
                          <a:pt x="1508703" y="1694430"/>
                        </a:cubicBezTo>
                        <a:cubicBezTo>
                          <a:pt x="1236217" y="1716054"/>
                          <a:pt x="1156576" y="1670475"/>
                          <a:pt x="1028661" y="1694430"/>
                        </a:cubicBezTo>
                        <a:cubicBezTo>
                          <a:pt x="900746" y="1718385"/>
                          <a:pt x="247148" y="1745094"/>
                          <a:pt x="0" y="1694430"/>
                        </a:cubicBezTo>
                        <a:cubicBezTo>
                          <a:pt x="15248" y="1548992"/>
                          <a:pt x="23060" y="1347493"/>
                          <a:pt x="0" y="1180453"/>
                        </a:cubicBezTo>
                        <a:cubicBezTo>
                          <a:pt x="-23060" y="1013413"/>
                          <a:pt x="-23179" y="919052"/>
                          <a:pt x="0" y="666476"/>
                        </a:cubicBezTo>
                        <a:cubicBezTo>
                          <a:pt x="23179" y="413900"/>
                          <a:pt x="1340" y="13622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216A3EA-5921-7643-AD61-91E37087511B}"/>
              </a:ext>
            </a:extLst>
          </p:cNvPr>
          <p:cNvSpPr/>
          <p:nvPr/>
        </p:nvSpPr>
        <p:spPr>
          <a:xfrm>
            <a:off x="7705649" y="5038963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硬件体系结构不仅需要算力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还包括网络、存储组成的超计节点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1C7AB18-F8CA-6248-BDA1-019CB06C1631}"/>
              </a:ext>
            </a:extLst>
          </p:cNvPr>
          <p:cNvSpPr/>
          <p:nvPr/>
        </p:nvSpPr>
        <p:spPr>
          <a:xfrm>
            <a:off x="7705649" y="2948387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通过软硬件协同优化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基于硬件的编译、框架、使能层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5700D5E-4C87-BC47-BE35-F530CDD564F1}"/>
              </a:ext>
            </a:extLst>
          </p:cNvPr>
          <p:cNvSpPr/>
          <p:nvPr/>
        </p:nvSpPr>
        <p:spPr>
          <a:xfrm>
            <a:off x="7705649" y="1214809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提供大模型算法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提升 </a:t>
            </a: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AI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 集群整体利用率</a:t>
            </a:r>
          </a:p>
        </p:txBody>
      </p:sp>
    </p:spTree>
    <p:extLst>
      <p:ext uri="{BB962C8B-B14F-4D97-AF65-F5344CB8AC3E}">
        <p14:creationId xmlns:p14="http://schemas.microsoft.com/office/powerpoint/2010/main" val="384671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5EF62C43-ADD1-FE4F-8C16-C6250C7E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计算与存储分离</a:t>
            </a: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E8F266C9-406D-324C-A069-9F4E660767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147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F8EAEE0-3D38-0847-86AB-3E6D96A4F4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5.</a:t>
            </a:r>
            <a:r>
              <a:rPr lang="zh-CN" altLang="en-US" dirty="0"/>
              <a:t> 稳定高可用</a:t>
            </a:r>
          </a:p>
        </p:txBody>
      </p:sp>
    </p:spTree>
    <p:extLst>
      <p:ext uri="{BB962C8B-B14F-4D97-AF65-F5344CB8AC3E}">
        <p14:creationId xmlns:p14="http://schemas.microsoft.com/office/powerpoint/2010/main" val="3927105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C75445-1224-0040-A523-73FEA652FF8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  <a:r>
              <a:rPr lang="en-US" altLang="zh-CN" dirty="0"/>
              <a:t>&amp;</a:t>
            </a:r>
            <a:r>
              <a:rPr lang="zh-CN" altLang="en-US" dirty="0"/>
              <a:t>思考</a:t>
            </a:r>
          </a:p>
        </p:txBody>
      </p:sp>
    </p:spTree>
    <p:extLst>
      <p:ext uri="{BB962C8B-B14F-4D97-AF65-F5344CB8AC3E}">
        <p14:creationId xmlns:p14="http://schemas.microsoft.com/office/powerpoint/2010/main" val="218747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2D6137EB-F023-EF48-BB4E-6D27BB5BB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Huawei Sans" panose="020C0503030203020204" pitchFamily="34" charset="0"/>
              </a:rPr>
              <a:t>小结</a:t>
            </a: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BB9F16C1-DCF7-8F4F-B261-A76B7394DF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了解从小模型到大模型，大模型带来的优点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了解了大模型训练需要</a:t>
            </a:r>
            <a:r>
              <a:rPr lang="en-US" altLang="zh-CN" dirty="0"/>
              <a:t>AI</a:t>
            </a:r>
            <a:r>
              <a:rPr lang="zh-CN" altLang="en-US" dirty="0"/>
              <a:t>集群，去降低模型训练时间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了解通过集群架构、通信、存储来提升</a:t>
            </a:r>
            <a:r>
              <a:rPr lang="en-US" altLang="zh-CN" dirty="0"/>
              <a:t>AI</a:t>
            </a:r>
            <a:r>
              <a:rPr lang="zh-CN" altLang="en-US" dirty="0"/>
              <a:t>集群加速比和利用率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10719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688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BB0B19F-499C-754B-870A-9A87A9BB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大模型业务全流程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080CBD20-78B8-E04A-BE23-A551F675DED9}"/>
              </a:ext>
            </a:extLst>
          </p:cNvPr>
          <p:cNvSpPr/>
          <p:nvPr/>
        </p:nvSpPr>
        <p:spPr>
          <a:xfrm>
            <a:off x="2295850" y="6035202"/>
            <a:ext cx="3553229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b="1">
                <a:latin typeface="+mn-ea"/>
              </a:rPr>
              <a:t>集群算力准备</a:t>
            </a:r>
            <a:endParaRPr kumimoji="1" lang="zh-CN" altLang="en-US" b="1" dirty="0">
              <a:latin typeface="+mn-ea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8A7A42C-550A-E441-AC50-052A1576F61C}"/>
              </a:ext>
            </a:extLst>
          </p:cNvPr>
          <p:cNvSpPr/>
          <p:nvPr/>
        </p:nvSpPr>
        <p:spPr>
          <a:xfrm>
            <a:off x="2295852" y="4584923"/>
            <a:ext cx="3553226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1.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AI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集群建设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C109E098-8590-4948-88D5-BE69E12A8897}"/>
              </a:ext>
            </a:extLst>
          </p:cNvPr>
          <p:cNvSpPr/>
          <p:nvPr/>
        </p:nvSpPr>
        <p:spPr>
          <a:xfrm>
            <a:off x="2295851" y="4961798"/>
            <a:ext cx="3553227" cy="975950"/>
          </a:xfrm>
          <a:prstGeom prst="roundRect">
            <a:avLst>
              <a:gd name="adj" fmla="val 6173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FF392445-FD73-1A4E-9B45-806DC7DF2F0D}"/>
              </a:ext>
            </a:extLst>
          </p:cNvPr>
          <p:cNvSpPr/>
          <p:nvPr/>
        </p:nvSpPr>
        <p:spPr>
          <a:xfrm>
            <a:off x="2421777" y="5099099"/>
            <a:ext cx="1054626" cy="701349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100" dirty="0">
                <a:solidFill>
                  <a:srgbClr val="1D1D1A"/>
                </a:solidFill>
              </a:rPr>
              <a:t>计算、存储、网络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70BD10A1-26FF-E248-99DA-DFB2E4A30BBD}"/>
              </a:ext>
            </a:extLst>
          </p:cNvPr>
          <p:cNvSpPr/>
          <p:nvPr/>
        </p:nvSpPr>
        <p:spPr>
          <a:xfrm>
            <a:off x="3545403" y="5099099"/>
            <a:ext cx="1054626" cy="701349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100" dirty="0">
                <a:solidFill>
                  <a:srgbClr val="1D1D1A"/>
                </a:solidFill>
              </a:rPr>
              <a:t>AI</a:t>
            </a:r>
            <a:r>
              <a:rPr kumimoji="1" lang="zh-CN" altLang="en-US" sz="1100" dirty="0">
                <a:solidFill>
                  <a:srgbClr val="1D1D1A"/>
                </a:solidFill>
              </a:rPr>
              <a:t> 集群机房建设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C8CE0B8F-1F8E-CA43-9FC5-3CE58FC9A20B}"/>
              </a:ext>
            </a:extLst>
          </p:cNvPr>
          <p:cNvSpPr/>
          <p:nvPr/>
        </p:nvSpPr>
        <p:spPr>
          <a:xfrm>
            <a:off x="4669029" y="5099099"/>
            <a:ext cx="1054626" cy="701349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100" dirty="0">
                <a:solidFill>
                  <a:srgbClr val="1D1D1A"/>
                </a:solidFill>
              </a:rPr>
              <a:t>AI</a:t>
            </a:r>
            <a:r>
              <a:rPr kumimoji="1" lang="zh-CN" altLang="en-US" sz="1100" dirty="0">
                <a:solidFill>
                  <a:srgbClr val="1D1D1A"/>
                </a:solidFill>
              </a:rPr>
              <a:t> 集群上线与运维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698B289-E623-B94C-A12E-F85288BA871D}"/>
              </a:ext>
            </a:extLst>
          </p:cNvPr>
          <p:cNvGrpSpPr/>
          <p:nvPr/>
        </p:nvGrpSpPr>
        <p:grpSpPr>
          <a:xfrm>
            <a:off x="469825" y="1470512"/>
            <a:ext cx="2802062" cy="2532963"/>
            <a:chOff x="1443209" y="1288662"/>
            <a:chExt cx="2399377" cy="2532963"/>
          </a:xfrm>
        </p:grpSpPr>
        <p:sp>
          <p:nvSpPr>
            <p:cNvPr id="9" name="圆角矩形 8">
              <a:extLst>
                <a:ext uri="{FF2B5EF4-FFF2-40B4-BE49-F238E27FC236}">
                  <a16:creationId xmlns:a16="http://schemas.microsoft.com/office/drawing/2014/main" id="{C9CADC98-7C29-C94C-8678-939463496B64}"/>
                </a:ext>
              </a:extLst>
            </p:cNvPr>
            <p:cNvSpPr/>
            <p:nvPr/>
          </p:nvSpPr>
          <p:spPr>
            <a:xfrm>
              <a:off x="1443209" y="1288662"/>
              <a:ext cx="2385849" cy="346841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b="1" dirty="0">
                  <a:latin typeface="+mn-ea"/>
                </a:rPr>
                <a:t>数据 </a:t>
              </a:r>
              <a:r>
                <a:rPr kumimoji="1" lang="en-US" altLang="zh-CN" b="1" dirty="0">
                  <a:latin typeface="+mn-ea"/>
                </a:rPr>
                <a:t>&amp;</a:t>
              </a:r>
              <a:r>
                <a:rPr kumimoji="1" lang="zh-CN" altLang="en-US" b="1" dirty="0">
                  <a:latin typeface="+mn-ea"/>
                </a:rPr>
                <a:t> 模型算法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CD72351-B007-3F4C-9777-E51502F7A45A}"/>
                </a:ext>
              </a:extLst>
            </p:cNvPr>
            <p:cNvSpPr/>
            <p:nvPr/>
          </p:nvSpPr>
          <p:spPr>
            <a:xfrm>
              <a:off x="1456737" y="1785758"/>
              <a:ext cx="2385849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2.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数据处理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6855BC35-A04E-194C-AD47-C2C9B741E56F}"/>
                </a:ext>
              </a:extLst>
            </p:cNvPr>
            <p:cNvSpPr/>
            <p:nvPr/>
          </p:nvSpPr>
          <p:spPr>
            <a:xfrm>
              <a:off x="1456735" y="2851791"/>
              <a:ext cx="2385849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3.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模型算法</a:t>
              </a:r>
            </a:p>
          </p:txBody>
        </p:sp>
        <p:sp>
          <p:nvSpPr>
            <p:cNvPr id="21" name="圆角矩形 20">
              <a:extLst>
                <a:ext uri="{FF2B5EF4-FFF2-40B4-BE49-F238E27FC236}">
                  <a16:creationId xmlns:a16="http://schemas.microsoft.com/office/drawing/2014/main" id="{974C207A-9B1C-9D47-8A50-CD18C53E7881}"/>
                </a:ext>
              </a:extLst>
            </p:cNvPr>
            <p:cNvSpPr/>
            <p:nvPr/>
          </p:nvSpPr>
          <p:spPr>
            <a:xfrm>
              <a:off x="1456736" y="2215182"/>
              <a:ext cx="2385848" cy="540883"/>
            </a:xfrm>
            <a:prstGeom prst="roundRect">
              <a:avLst>
                <a:gd name="adj" fmla="val 15071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/>
            </a:p>
          </p:txBody>
        </p:sp>
        <p:sp>
          <p:nvSpPr>
            <p:cNvPr id="22" name="圆角矩形 21">
              <a:extLst>
                <a:ext uri="{FF2B5EF4-FFF2-40B4-BE49-F238E27FC236}">
                  <a16:creationId xmlns:a16="http://schemas.microsoft.com/office/drawing/2014/main" id="{A18D350F-4981-764E-A3C8-4596DDF5E21A}"/>
                </a:ext>
              </a:extLst>
            </p:cNvPr>
            <p:cNvSpPr/>
            <p:nvPr/>
          </p:nvSpPr>
          <p:spPr>
            <a:xfrm>
              <a:off x="1456736" y="3280741"/>
              <a:ext cx="2385848" cy="540884"/>
            </a:xfrm>
            <a:prstGeom prst="roundRect">
              <a:avLst>
                <a:gd name="adj" fmla="val 16850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/>
            </a:p>
          </p:txBody>
        </p:sp>
        <p:sp>
          <p:nvSpPr>
            <p:cNvPr id="23" name="圆角矩形 22">
              <a:extLst>
                <a:ext uri="{FF2B5EF4-FFF2-40B4-BE49-F238E27FC236}">
                  <a16:creationId xmlns:a16="http://schemas.microsoft.com/office/drawing/2014/main" id="{8A599A53-BC58-0A4B-BCA2-EDBBB8E226E1}"/>
                </a:ext>
              </a:extLst>
            </p:cNvPr>
            <p:cNvSpPr/>
            <p:nvPr/>
          </p:nvSpPr>
          <p:spPr>
            <a:xfrm>
              <a:off x="1558877" y="2316194"/>
              <a:ext cx="597451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开源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数据</a:t>
              </a:r>
            </a:p>
          </p:txBody>
        </p:sp>
        <p:sp>
          <p:nvSpPr>
            <p:cNvPr id="24" name="圆角矩形 23">
              <a:extLst>
                <a:ext uri="{FF2B5EF4-FFF2-40B4-BE49-F238E27FC236}">
                  <a16:creationId xmlns:a16="http://schemas.microsoft.com/office/drawing/2014/main" id="{4EEB47F0-794A-5143-8807-A748492596D8}"/>
                </a:ext>
              </a:extLst>
            </p:cNvPr>
            <p:cNvSpPr/>
            <p:nvPr/>
          </p:nvSpPr>
          <p:spPr>
            <a:xfrm>
              <a:off x="2269963" y="2316194"/>
              <a:ext cx="699592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数据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预处理</a:t>
              </a:r>
            </a:p>
          </p:txBody>
        </p:sp>
        <p:sp>
          <p:nvSpPr>
            <p:cNvPr id="25" name="圆角矩形 24">
              <a:extLst>
                <a:ext uri="{FF2B5EF4-FFF2-40B4-BE49-F238E27FC236}">
                  <a16:creationId xmlns:a16="http://schemas.microsoft.com/office/drawing/2014/main" id="{C9906E98-C1E9-294A-93E7-60AA6FCCF494}"/>
                </a:ext>
              </a:extLst>
            </p:cNvPr>
            <p:cNvSpPr/>
            <p:nvPr/>
          </p:nvSpPr>
          <p:spPr>
            <a:xfrm>
              <a:off x="3083189" y="2316194"/>
              <a:ext cx="658039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向量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数据库</a:t>
              </a:r>
            </a:p>
          </p:txBody>
        </p:sp>
        <p:sp>
          <p:nvSpPr>
            <p:cNvPr id="26" name="圆角矩形 25">
              <a:extLst>
                <a:ext uri="{FF2B5EF4-FFF2-40B4-BE49-F238E27FC236}">
                  <a16:creationId xmlns:a16="http://schemas.microsoft.com/office/drawing/2014/main" id="{6BC41BAF-D448-6749-9F39-387CFD8F709D}"/>
                </a:ext>
              </a:extLst>
            </p:cNvPr>
            <p:cNvSpPr/>
            <p:nvPr/>
          </p:nvSpPr>
          <p:spPr>
            <a:xfrm>
              <a:off x="1563582" y="3377762"/>
              <a:ext cx="952711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LLM</a:t>
              </a:r>
              <a:r>
                <a:rPr kumimoji="1" lang="zh-CN" altLang="en-US" sz="1000" dirty="0">
                  <a:solidFill>
                    <a:srgbClr val="1D1D1A"/>
                  </a:solidFill>
                </a:rPr>
                <a:t>模型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架构</a:t>
              </a:r>
            </a:p>
          </p:txBody>
        </p:sp>
        <p:sp>
          <p:nvSpPr>
            <p:cNvPr id="27" name="圆角矩形 26">
              <a:extLst>
                <a:ext uri="{FF2B5EF4-FFF2-40B4-BE49-F238E27FC236}">
                  <a16:creationId xmlns:a16="http://schemas.microsoft.com/office/drawing/2014/main" id="{90A76E66-1204-E243-BBC6-ADEC217BCE1C}"/>
                </a:ext>
              </a:extLst>
            </p:cNvPr>
            <p:cNvSpPr/>
            <p:nvPr/>
          </p:nvSpPr>
          <p:spPr>
            <a:xfrm>
              <a:off x="2611098" y="3377762"/>
              <a:ext cx="1136682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多模态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一切皆</a:t>
              </a:r>
              <a:r>
                <a:rPr kumimoji="1" lang="en-US" altLang="zh-CN" sz="1000" dirty="0">
                  <a:solidFill>
                    <a:srgbClr val="1D1D1A"/>
                  </a:solidFill>
                </a:rPr>
                <a:t>Tokens</a:t>
              </a:r>
              <a:endParaRPr kumimoji="1" lang="zh-CN" altLang="en-US" sz="1000" dirty="0">
                <a:solidFill>
                  <a:srgbClr val="1D1D1A"/>
                </a:solidFill>
              </a:endParaRPr>
            </a:p>
          </p:txBody>
        </p:sp>
      </p:grpSp>
      <p:sp>
        <p:nvSpPr>
          <p:cNvPr id="29" name="右箭头 28">
            <a:extLst>
              <a:ext uri="{FF2B5EF4-FFF2-40B4-BE49-F238E27FC236}">
                <a16:creationId xmlns:a16="http://schemas.microsoft.com/office/drawing/2014/main" id="{363C66BD-EA59-8541-93AA-4AD048F43833}"/>
              </a:ext>
            </a:extLst>
          </p:cNvPr>
          <p:cNvSpPr/>
          <p:nvPr/>
        </p:nvSpPr>
        <p:spPr>
          <a:xfrm>
            <a:off x="7975127" y="2534760"/>
            <a:ext cx="443351" cy="404466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71FB515-8DA5-BC45-AB8F-4FA564D67B39}"/>
              </a:ext>
            </a:extLst>
          </p:cNvPr>
          <p:cNvGrpSpPr/>
          <p:nvPr/>
        </p:nvGrpSpPr>
        <p:grpSpPr>
          <a:xfrm>
            <a:off x="3920988" y="1477321"/>
            <a:ext cx="3891130" cy="2519345"/>
            <a:chOff x="4231956" y="1288662"/>
            <a:chExt cx="3402328" cy="2519345"/>
          </a:xfrm>
        </p:grpSpPr>
        <p:sp>
          <p:nvSpPr>
            <p:cNvPr id="11" name="圆角矩形 10">
              <a:extLst>
                <a:ext uri="{FF2B5EF4-FFF2-40B4-BE49-F238E27FC236}">
                  <a16:creationId xmlns:a16="http://schemas.microsoft.com/office/drawing/2014/main" id="{BECA879D-29BA-A54D-AF2B-5E10567C55C2}"/>
                </a:ext>
              </a:extLst>
            </p:cNvPr>
            <p:cNvSpPr/>
            <p:nvPr/>
          </p:nvSpPr>
          <p:spPr>
            <a:xfrm>
              <a:off x="4231956" y="1288662"/>
              <a:ext cx="3380538" cy="346841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b="1" dirty="0">
                  <a:latin typeface="+mn-ea"/>
                </a:rPr>
                <a:t>模型训练 </a:t>
              </a:r>
              <a:r>
                <a:rPr kumimoji="1" lang="en-US" altLang="zh-CN" b="1" dirty="0">
                  <a:latin typeface="+mn-ea"/>
                </a:rPr>
                <a:t>&amp;</a:t>
              </a:r>
              <a:r>
                <a:rPr kumimoji="1" lang="zh-CN" altLang="en-US" b="1" dirty="0">
                  <a:latin typeface="+mn-ea"/>
                </a:rPr>
                <a:t> 微调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6ABEB599-D7A4-1245-BF25-E7B76A2C0D00}"/>
                </a:ext>
              </a:extLst>
            </p:cNvPr>
            <p:cNvSpPr/>
            <p:nvPr/>
          </p:nvSpPr>
          <p:spPr>
            <a:xfrm>
              <a:off x="4253747" y="1785758"/>
              <a:ext cx="2012723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4.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模型训练</a:t>
              </a:r>
            </a:p>
          </p:txBody>
        </p:sp>
        <p:sp>
          <p:nvSpPr>
            <p:cNvPr id="31" name="圆角矩形 30">
              <a:extLst>
                <a:ext uri="{FF2B5EF4-FFF2-40B4-BE49-F238E27FC236}">
                  <a16:creationId xmlns:a16="http://schemas.microsoft.com/office/drawing/2014/main" id="{7FF7058F-E62D-D74B-8ABC-396BCBD2E786}"/>
                </a:ext>
              </a:extLst>
            </p:cNvPr>
            <p:cNvSpPr/>
            <p:nvPr/>
          </p:nvSpPr>
          <p:spPr>
            <a:xfrm>
              <a:off x="4253742" y="2215182"/>
              <a:ext cx="2012722" cy="1592825"/>
            </a:xfrm>
            <a:prstGeom prst="roundRect">
              <a:avLst>
                <a:gd name="adj" fmla="val 7421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32" name="圆角矩形 31">
              <a:extLst>
                <a:ext uri="{FF2B5EF4-FFF2-40B4-BE49-F238E27FC236}">
                  <a16:creationId xmlns:a16="http://schemas.microsoft.com/office/drawing/2014/main" id="{0C23B022-416C-5F45-81DF-E2D5369E64A8}"/>
                </a:ext>
              </a:extLst>
            </p:cNvPr>
            <p:cNvSpPr/>
            <p:nvPr/>
          </p:nvSpPr>
          <p:spPr>
            <a:xfrm>
              <a:off x="4374187" y="2326027"/>
              <a:ext cx="439322" cy="452145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混合精度</a:t>
              </a:r>
            </a:p>
          </p:txBody>
        </p:sp>
        <p:sp>
          <p:nvSpPr>
            <p:cNvPr id="34" name="圆角矩形 33">
              <a:extLst>
                <a:ext uri="{FF2B5EF4-FFF2-40B4-BE49-F238E27FC236}">
                  <a16:creationId xmlns:a16="http://schemas.microsoft.com/office/drawing/2014/main" id="{1074A579-4115-4042-AC82-BFE200BAB226}"/>
                </a:ext>
              </a:extLst>
            </p:cNvPr>
            <p:cNvSpPr/>
            <p:nvPr/>
          </p:nvSpPr>
          <p:spPr>
            <a:xfrm>
              <a:off x="4374187" y="3329122"/>
              <a:ext cx="1760465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训练集群稳定性</a:t>
              </a: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6D315ADF-F941-8B45-AE52-7A11F1D88C23}"/>
                </a:ext>
              </a:extLst>
            </p:cNvPr>
            <p:cNvSpPr/>
            <p:nvPr/>
          </p:nvSpPr>
          <p:spPr>
            <a:xfrm>
              <a:off x="6353509" y="1785758"/>
              <a:ext cx="1280775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6.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模型微调</a:t>
              </a:r>
            </a:p>
          </p:txBody>
        </p:sp>
        <p:sp>
          <p:nvSpPr>
            <p:cNvPr id="36" name="圆角矩形 35">
              <a:extLst>
                <a:ext uri="{FF2B5EF4-FFF2-40B4-BE49-F238E27FC236}">
                  <a16:creationId xmlns:a16="http://schemas.microsoft.com/office/drawing/2014/main" id="{B5DCFD3E-EEFA-7348-AD00-3A001207CF2D}"/>
                </a:ext>
              </a:extLst>
            </p:cNvPr>
            <p:cNvSpPr/>
            <p:nvPr/>
          </p:nvSpPr>
          <p:spPr>
            <a:xfrm>
              <a:off x="6353509" y="2215182"/>
              <a:ext cx="1280775" cy="1592825"/>
            </a:xfrm>
            <a:prstGeom prst="roundRect">
              <a:avLst>
                <a:gd name="adj" fmla="val 8501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37" name="圆角矩形 36">
              <a:extLst>
                <a:ext uri="{FF2B5EF4-FFF2-40B4-BE49-F238E27FC236}">
                  <a16:creationId xmlns:a16="http://schemas.microsoft.com/office/drawing/2014/main" id="{1B84AB5B-C8BD-3E44-9F29-CF18B8CAF3D7}"/>
                </a:ext>
              </a:extLst>
            </p:cNvPr>
            <p:cNvSpPr/>
            <p:nvPr/>
          </p:nvSpPr>
          <p:spPr>
            <a:xfrm>
              <a:off x="6471877" y="2379909"/>
              <a:ext cx="1056863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全参微调</a:t>
              </a:r>
            </a:p>
          </p:txBody>
        </p: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447E38B3-E690-8143-8B36-E6C120E625D7}"/>
                </a:ext>
              </a:extLst>
            </p:cNvPr>
            <p:cNvSpPr/>
            <p:nvPr/>
          </p:nvSpPr>
          <p:spPr>
            <a:xfrm>
              <a:off x="6471877" y="2853712"/>
              <a:ext cx="1056863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低参微调</a:t>
              </a:r>
            </a:p>
          </p:txBody>
        </p:sp>
        <p:sp>
          <p:nvSpPr>
            <p:cNvPr id="39" name="圆角矩形 38">
              <a:extLst>
                <a:ext uri="{FF2B5EF4-FFF2-40B4-BE49-F238E27FC236}">
                  <a16:creationId xmlns:a16="http://schemas.microsoft.com/office/drawing/2014/main" id="{728625CD-70D4-5044-84B8-5DF42842F212}"/>
                </a:ext>
              </a:extLst>
            </p:cNvPr>
            <p:cNvSpPr/>
            <p:nvPr/>
          </p:nvSpPr>
          <p:spPr>
            <a:xfrm>
              <a:off x="6471877" y="3327516"/>
              <a:ext cx="1056863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指令微调</a:t>
              </a:r>
            </a:p>
          </p:txBody>
        </p:sp>
        <p:sp>
          <p:nvSpPr>
            <p:cNvPr id="40" name="圆角矩形 39">
              <a:extLst>
                <a:ext uri="{FF2B5EF4-FFF2-40B4-BE49-F238E27FC236}">
                  <a16:creationId xmlns:a16="http://schemas.microsoft.com/office/drawing/2014/main" id="{64BE5E12-3765-A74D-A2E1-7FC6077B0937}"/>
                </a:ext>
              </a:extLst>
            </p:cNvPr>
            <p:cNvSpPr/>
            <p:nvPr/>
          </p:nvSpPr>
          <p:spPr>
            <a:xfrm>
              <a:off x="4877037" y="2326027"/>
              <a:ext cx="439322" cy="452145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梯度检查</a:t>
              </a:r>
            </a:p>
          </p:txBody>
        </p:sp>
        <p:sp>
          <p:nvSpPr>
            <p:cNvPr id="41" name="圆角矩形 40">
              <a:extLst>
                <a:ext uri="{FF2B5EF4-FFF2-40B4-BE49-F238E27FC236}">
                  <a16:creationId xmlns:a16="http://schemas.microsoft.com/office/drawing/2014/main" id="{7043F888-21C7-8245-8BE5-540512ABBBF6}"/>
                </a:ext>
              </a:extLst>
            </p:cNvPr>
            <p:cNvSpPr/>
            <p:nvPr/>
          </p:nvSpPr>
          <p:spPr>
            <a:xfrm>
              <a:off x="5379886" y="2326027"/>
              <a:ext cx="439322" cy="452145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梯度累积</a:t>
              </a:r>
            </a:p>
          </p:txBody>
        </p:sp>
        <p:sp>
          <p:nvSpPr>
            <p:cNvPr id="42" name="圆角矩形 41">
              <a:extLst>
                <a:ext uri="{FF2B5EF4-FFF2-40B4-BE49-F238E27FC236}">
                  <a16:creationId xmlns:a16="http://schemas.microsoft.com/office/drawing/2014/main" id="{1FEFCB3D-25F6-D747-92AF-9B303D1AFCB2}"/>
                </a:ext>
              </a:extLst>
            </p:cNvPr>
            <p:cNvSpPr/>
            <p:nvPr/>
          </p:nvSpPr>
          <p:spPr>
            <a:xfrm>
              <a:off x="4374188" y="2880226"/>
              <a:ext cx="1765846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5.</a:t>
              </a:r>
              <a:r>
                <a:rPr kumimoji="1" lang="zh-CN" altLang="en-US" sz="1000" dirty="0">
                  <a:solidFill>
                    <a:srgbClr val="1D1D1A"/>
                  </a:solidFill>
                </a:rPr>
                <a:t> 分布式并行</a:t>
              </a: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DBA35242-0F36-1C4C-A25A-26F19AE7B24C}"/>
                </a:ext>
              </a:extLst>
            </p:cNvPr>
            <p:cNvSpPr/>
            <p:nvPr/>
          </p:nvSpPr>
          <p:spPr>
            <a:xfrm>
              <a:off x="5868903" y="2385542"/>
              <a:ext cx="312906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…</a:t>
              </a:r>
              <a:endParaRPr kumimoji="1" lang="zh-CN" altLang="en-US" sz="1000" dirty="0">
                <a:solidFill>
                  <a:srgbClr val="1D1D1A"/>
                </a:solidFill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3F11F578-8BB8-FF4E-B178-98FC9F3BA62F}"/>
              </a:ext>
            </a:extLst>
          </p:cNvPr>
          <p:cNvGrpSpPr/>
          <p:nvPr/>
        </p:nvGrpSpPr>
        <p:grpSpPr>
          <a:xfrm>
            <a:off x="8488355" y="1476078"/>
            <a:ext cx="3000274" cy="2521830"/>
            <a:chOff x="8015389" y="1288662"/>
            <a:chExt cx="2407623" cy="2521830"/>
          </a:xfrm>
        </p:grpSpPr>
        <p:sp>
          <p:nvSpPr>
            <p:cNvPr id="12" name="圆角矩形 11">
              <a:extLst>
                <a:ext uri="{FF2B5EF4-FFF2-40B4-BE49-F238E27FC236}">
                  <a16:creationId xmlns:a16="http://schemas.microsoft.com/office/drawing/2014/main" id="{3B02FAC4-2517-5547-AC49-C3FC699FFDF8}"/>
                </a:ext>
              </a:extLst>
            </p:cNvPr>
            <p:cNvSpPr/>
            <p:nvPr/>
          </p:nvSpPr>
          <p:spPr>
            <a:xfrm>
              <a:off x="8015389" y="1288662"/>
              <a:ext cx="2385850" cy="346841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b="1" dirty="0">
                  <a:latin typeface="+mn-ea"/>
                </a:rPr>
                <a:t>模型验证 </a:t>
              </a:r>
              <a:r>
                <a:rPr kumimoji="1" lang="en-US" altLang="zh-CN" b="1" dirty="0">
                  <a:latin typeface="+mn-ea"/>
                </a:rPr>
                <a:t>&amp;</a:t>
              </a:r>
              <a:r>
                <a:rPr kumimoji="1" lang="zh-CN" altLang="en-US" b="1" dirty="0">
                  <a:latin typeface="+mn-ea"/>
                </a:rPr>
                <a:t> 推理部署</a:t>
              </a: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AFC160AC-5479-FF45-B4B0-B30015E44243}"/>
                </a:ext>
              </a:extLst>
            </p:cNvPr>
            <p:cNvSpPr/>
            <p:nvPr/>
          </p:nvSpPr>
          <p:spPr>
            <a:xfrm>
              <a:off x="8037163" y="1785758"/>
              <a:ext cx="2385849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7.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模型验证</a:t>
              </a: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7BE849B-7C36-EC45-9903-81EF4BFCAF7D}"/>
                </a:ext>
              </a:extLst>
            </p:cNvPr>
            <p:cNvSpPr/>
            <p:nvPr/>
          </p:nvSpPr>
          <p:spPr>
            <a:xfrm>
              <a:off x="8037161" y="2837967"/>
              <a:ext cx="2385849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8.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推理与智能体</a:t>
              </a:r>
            </a:p>
          </p:txBody>
        </p:sp>
        <p:sp>
          <p:nvSpPr>
            <p:cNvPr id="47" name="圆角矩形 46">
              <a:extLst>
                <a:ext uri="{FF2B5EF4-FFF2-40B4-BE49-F238E27FC236}">
                  <a16:creationId xmlns:a16="http://schemas.microsoft.com/office/drawing/2014/main" id="{D9E5A9AA-0708-D84F-81E8-C7934C68D631}"/>
                </a:ext>
              </a:extLst>
            </p:cNvPr>
            <p:cNvSpPr/>
            <p:nvPr/>
          </p:nvSpPr>
          <p:spPr>
            <a:xfrm>
              <a:off x="8037162" y="2215182"/>
              <a:ext cx="2385848" cy="540883"/>
            </a:xfrm>
            <a:prstGeom prst="roundRect">
              <a:avLst>
                <a:gd name="adj" fmla="val 15071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/>
            </a:p>
          </p:txBody>
        </p:sp>
        <p:sp>
          <p:nvSpPr>
            <p:cNvPr id="49" name="圆角矩形 48">
              <a:extLst>
                <a:ext uri="{FF2B5EF4-FFF2-40B4-BE49-F238E27FC236}">
                  <a16:creationId xmlns:a16="http://schemas.microsoft.com/office/drawing/2014/main" id="{12DD2068-5B24-8C42-99A9-F333035123B7}"/>
                </a:ext>
              </a:extLst>
            </p:cNvPr>
            <p:cNvSpPr/>
            <p:nvPr/>
          </p:nvSpPr>
          <p:spPr>
            <a:xfrm>
              <a:off x="8139303" y="2312202"/>
              <a:ext cx="597451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下游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任务</a:t>
              </a:r>
            </a:p>
          </p:txBody>
        </p:sp>
        <p:sp>
          <p:nvSpPr>
            <p:cNvPr id="50" name="圆角矩形 49">
              <a:extLst>
                <a:ext uri="{FF2B5EF4-FFF2-40B4-BE49-F238E27FC236}">
                  <a16:creationId xmlns:a16="http://schemas.microsoft.com/office/drawing/2014/main" id="{474B9AAB-5FE0-1147-9B22-E610A589CD6C}"/>
                </a:ext>
              </a:extLst>
            </p:cNvPr>
            <p:cNvSpPr/>
            <p:nvPr/>
          </p:nvSpPr>
          <p:spPr>
            <a:xfrm>
              <a:off x="8850389" y="2312202"/>
              <a:ext cx="699592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测评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标准</a:t>
              </a:r>
            </a:p>
          </p:txBody>
        </p:sp>
        <p:sp>
          <p:nvSpPr>
            <p:cNvPr id="51" name="圆角矩形 50">
              <a:extLst>
                <a:ext uri="{FF2B5EF4-FFF2-40B4-BE49-F238E27FC236}">
                  <a16:creationId xmlns:a16="http://schemas.microsoft.com/office/drawing/2014/main" id="{26C0764A-CD12-3942-B6A5-99FBDCB760F5}"/>
                </a:ext>
              </a:extLst>
            </p:cNvPr>
            <p:cNvSpPr/>
            <p:nvPr/>
          </p:nvSpPr>
          <p:spPr>
            <a:xfrm>
              <a:off x="9663615" y="2312202"/>
              <a:ext cx="658039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bench</a:t>
              </a:r>
            </a:p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mark</a:t>
              </a:r>
              <a:endParaRPr kumimoji="1" lang="zh-CN" altLang="en-US" sz="1000" dirty="0">
                <a:solidFill>
                  <a:srgbClr val="1D1D1A"/>
                </a:solidFill>
              </a:endParaRPr>
            </a:p>
          </p:txBody>
        </p:sp>
        <p:sp>
          <p:nvSpPr>
            <p:cNvPr id="54" name="圆角矩形 53">
              <a:extLst>
                <a:ext uri="{FF2B5EF4-FFF2-40B4-BE49-F238E27FC236}">
                  <a16:creationId xmlns:a16="http://schemas.microsoft.com/office/drawing/2014/main" id="{96464FC8-1442-1749-8D64-C2F4FB48B780}"/>
                </a:ext>
              </a:extLst>
            </p:cNvPr>
            <p:cNvSpPr/>
            <p:nvPr/>
          </p:nvSpPr>
          <p:spPr>
            <a:xfrm>
              <a:off x="8037161" y="3269609"/>
              <a:ext cx="2385848" cy="540883"/>
            </a:xfrm>
            <a:prstGeom prst="roundRect">
              <a:avLst>
                <a:gd name="adj" fmla="val 15071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/>
            </a:p>
          </p:txBody>
        </p:sp>
        <p:sp>
          <p:nvSpPr>
            <p:cNvPr id="55" name="圆角矩形 54">
              <a:extLst>
                <a:ext uri="{FF2B5EF4-FFF2-40B4-BE49-F238E27FC236}">
                  <a16:creationId xmlns:a16="http://schemas.microsoft.com/office/drawing/2014/main" id="{599CF600-C4F0-6F44-A366-7A030C75BBAA}"/>
                </a:ext>
              </a:extLst>
            </p:cNvPr>
            <p:cNvSpPr/>
            <p:nvPr/>
          </p:nvSpPr>
          <p:spPr>
            <a:xfrm>
              <a:off x="8139302" y="3366629"/>
              <a:ext cx="597451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量化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压缩</a:t>
              </a:r>
            </a:p>
          </p:txBody>
        </p:sp>
        <p:sp>
          <p:nvSpPr>
            <p:cNvPr id="56" name="圆角矩形 55">
              <a:extLst>
                <a:ext uri="{FF2B5EF4-FFF2-40B4-BE49-F238E27FC236}">
                  <a16:creationId xmlns:a16="http://schemas.microsoft.com/office/drawing/2014/main" id="{7C7A8E40-9654-4D41-A5F6-DEDC697F99C1}"/>
                </a:ext>
              </a:extLst>
            </p:cNvPr>
            <p:cNvSpPr/>
            <p:nvPr/>
          </p:nvSpPr>
          <p:spPr>
            <a:xfrm>
              <a:off x="8850388" y="3366629"/>
              <a:ext cx="699592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推理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加速</a:t>
              </a:r>
            </a:p>
          </p:txBody>
        </p:sp>
        <p:sp>
          <p:nvSpPr>
            <p:cNvPr id="57" name="圆角矩形 56">
              <a:extLst>
                <a:ext uri="{FF2B5EF4-FFF2-40B4-BE49-F238E27FC236}">
                  <a16:creationId xmlns:a16="http://schemas.microsoft.com/office/drawing/2014/main" id="{D05732A5-4D72-924A-80D8-0B540DD4C072}"/>
                </a:ext>
              </a:extLst>
            </p:cNvPr>
            <p:cNvSpPr/>
            <p:nvPr/>
          </p:nvSpPr>
          <p:spPr>
            <a:xfrm>
              <a:off x="9663614" y="3366629"/>
              <a:ext cx="658039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9.</a:t>
              </a:r>
              <a:r>
                <a:rPr kumimoji="1" lang="zh-CN" altLang="en-US" sz="1000" dirty="0">
                  <a:solidFill>
                    <a:srgbClr val="1D1D1A"/>
                  </a:solidFill>
                </a:rPr>
                <a:t> </a:t>
              </a:r>
              <a:r>
                <a:rPr kumimoji="1" lang="en-US" altLang="zh-CN" sz="1000" dirty="0">
                  <a:solidFill>
                    <a:srgbClr val="1D1D1A"/>
                  </a:solidFill>
                </a:rPr>
                <a:t>Agent</a:t>
              </a: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智能体</a:t>
              </a:r>
            </a:p>
          </p:txBody>
        </p:sp>
      </p:grpSp>
      <p:sp>
        <p:nvSpPr>
          <p:cNvPr id="58" name="右箭头 57">
            <a:extLst>
              <a:ext uri="{FF2B5EF4-FFF2-40B4-BE49-F238E27FC236}">
                <a16:creationId xmlns:a16="http://schemas.microsoft.com/office/drawing/2014/main" id="{4AC8CCC9-7B04-034B-A1DA-8F26D0F43963}"/>
              </a:ext>
            </a:extLst>
          </p:cNvPr>
          <p:cNvSpPr/>
          <p:nvPr/>
        </p:nvSpPr>
        <p:spPr>
          <a:xfrm>
            <a:off x="3383805" y="2534760"/>
            <a:ext cx="443351" cy="404466"/>
          </a:xfrm>
          <a:prstGeom prst="rightArrow">
            <a:avLst>
              <a:gd name="adj1" fmla="val 50000"/>
              <a:gd name="adj2" fmla="val 52599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右大括号 6">
            <a:extLst>
              <a:ext uri="{FF2B5EF4-FFF2-40B4-BE49-F238E27FC236}">
                <a16:creationId xmlns:a16="http://schemas.microsoft.com/office/drawing/2014/main" id="{D5506F47-962F-F54E-9791-A3CC8945EADE}"/>
              </a:ext>
            </a:extLst>
          </p:cNvPr>
          <p:cNvSpPr/>
          <p:nvPr/>
        </p:nvSpPr>
        <p:spPr>
          <a:xfrm rot="5400000">
            <a:off x="5878305" y="-1239373"/>
            <a:ext cx="257168" cy="10963473"/>
          </a:xfrm>
          <a:prstGeom prst="rightBrac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8995F9C-1453-EC40-9E5D-1CA6D4FC7D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754" b="17792"/>
          <a:stretch/>
        </p:blipFill>
        <p:spPr>
          <a:xfrm>
            <a:off x="5948571" y="4619752"/>
            <a:ext cx="3727093" cy="177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46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ABC902-8E03-DB47-A6D1-4587F68DA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61" y="605525"/>
            <a:ext cx="11161239" cy="589190"/>
          </a:xfrm>
        </p:spPr>
        <p:txBody>
          <a:bodyPr/>
          <a:lstStyle/>
          <a:p>
            <a:r>
              <a:rPr lang="zh-CN" altLang="en-US" dirty="0">
                <a:latin typeface="+mj-ea"/>
                <a:sym typeface="Huawei Sans" panose="020C0503030203020204" pitchFamily="34" charset="0"/>
              </a:rPr>
              <a:t>关于本内容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8E275F-E2FC-CB4B-BF84-40CABBAE6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324303"/>
            <a:ext cx="11161240" cy="4928171"/>
          </a:xfrm>
        </p:spPr>
        <p:txBody>
          <a:bodyPr anchor="t"/>
          <a:lstStyle/>
          <a:p>
            <a:r>
              <a:rPr lang="zh-CN" altLang="en-US" sz="2800" b="1" dirty="0">
                <a:solidFill>
                  <a:srgbClr val="92D050"/>
                </a:solidFill>
              </a:rPr>
              <a:t>内容背景</a:t>
            </a:r>
            <a:endParaRPr lang="en-US" altLang="zh-CN" sz="2800" b="1" dirty="0">
              <a:solidFill>
                <a:srgbClr val="92D050"/>
              </a:solidFill>
            </a:endParaRPr>
          </a:p>
          <a:p>
            <a:pPr marL="694190" lvl="1" indent="-457200"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 </a:t>
            </a:r>
            <a:r>
              <a:rPr lang="en-US" altLang="zh-CN" sz="2400" b="1" dirty="0">
                <a:latin typeface="Gill Sans MT" panose="020B0502020104020203" pitchFamily="34" charset="0"/>
              </a:rPr>
              <a:t>+</a:t>
            </a:r>
            <a:r>
              <a:rPr lang="zh-CN" altLang="en-US" sz="2400" b="1" dirty="0">
                <a:latin typeface="Gill Sans MT" panose="020B0502020104020203" pitchFamily="34" charset="0"/>
              </a:rPr>
              <a:t> 大模型：</a:t>
            </a:r>
            <a:r>
              <a:rPr lang="en-US" altLang="zh-CN" sz="2400" dirty="0">
                <a:latin typeface="Gill Sans MT" panose="020B0502020104020203" pitchFamily="34" charset="0"/>
              </a:rPr>
              <a:t>AI</a:t>
            </a:r>
            <a:r>
              <a:rPr lang="zh-CN" altLang="en-US" sz="2000" dirty="0">
                <a:latin typeface="Gill Sans MT" panose="020B0502020104020203" pitchFamily="34" charset="0"/>
              </a:rPr>
              <a:t>集群服务器形态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集群训练的指标</a:t>
            </a:r>
          </a:p>
          <a:p>
            <a:r>
              <a:rPr lang="zh-CN" altLang="en-US" sz="2800" b="1" dirty="0">
                <a:solidFill>
                  <a:srgbClr val="92D050"/>
                </a:solidFill>
              </a:rPr>
              <a:t>具体内容</a:t>
            </a: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集群服务器架构：</a:t>
            </a:r>
            <a:r>
              <a:rPr lang="en-US" altLang="zh-CN" sz="2000" dirty="0">
                <a:latin typeface="Gill Sans MT" panose="020B0502020104020203" pitchFamily="34" charset="0"/>
              </a:rPr>
              <a:t>AI</a:t>
            </a:r>
            <a:r>
              <a:rPr lang="zh-CN" altLang="en-US" sz="2000" dirty="0">
                <a:latin typeface="Gill Sans MT" panose="020B0502020104020203" pitchFamily="34" charset="0"/>
              </a:rPr>
              <a:t>集群组成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参数服务器模式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同步与异步并行</a:t>
            </a:r>
            <a:endParaRPr lang="en-US" altLang="zh-CN" sz="2400" b="1" dirty="0">
              <a:latin typeface="Gill Sans MT" panose="020B0502020104020203" pitchFamily="34" charset="0"/>
            </a:endParaRP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集群通信方式：</a:t>
            </a:r>
            <a:r>
              <a:rPr lang="zh-CN" altLang="en-US" sz="2000" dirty="0">
                <a:latin typeface="Gill Sans MT" panose="020B0502020104020203" pitchFamily="34" charset="0"/>
              </a:rPr>
              <a:t>通信硬件实现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集群组网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集群软件通信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通信实现方式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zh-CN" altLang="en-US" sz="2400" b="1" dirty="0">
                <a:latin typeface="Gill Sans MT" panose="020B0502020104020203" pitchFamily="34" charset="0"/>
              </a:rPr>
              <a:t>分布式通信原语：</a:t>
            </a:r>
            <a:r>
              <a:rPr lang="zh-CN" altLang="en-US" sz="2000" dirty="0">
                <a:latin typeface="Gill Sans MT" panose="020B0502020104020203" pitchFamily="34" charset="0"/>
              </a:rPr>
              <a:t>通信源语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点对点通信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集合通信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zh-CN" altLang="en-US" sz="2400" b="1" dirty="0">
                <a:latin typeface="Gill Sans MT" panose="020B0502020104020203" pitchFamily="34" charset="0"/>
              </a:rPr>
              <a:t>分布式存储系统</a:t>
            </a:r>
            <a:r>
              <a:rPr lang="zh-CN" altLang="en-US" sz="2000" b="1" dirty="0">
                <a:latin typeface="Gill Sans MT" panose="020B0502020104020203" pitchFamily="34" charset="0"/>
              </a:rPr>
              <a:t>：</a:t>
            </a:r>
            <a:r>
              <a:rPr lang="zh-CN" altLang="en-US" sz="2000" dirty="0">
                <a:latin typeface="Gill Sans MT" panose="020B0502020104020203" pitchFamily="34" charset="0"/>
              </a:rPr>
              <a:t>大模型权重存储方式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多级存储系统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集群回顾：</a:t>
            </a:r>
            <a:r>
              <a:rPr lang="en-US" altLang="zh-CN" sz="2000" dirty="0">
                <a:latin typeface="Gill Sans MT" panose="020B0502020104020203" pitchFamily="34" charset="0"/>
              </a:rPr>
              <a:t>NVIDIA</a:t>
            </a:r>
            <a:r>
              <a:rPr lang="zh-CN" altLang="en-US" sz="2000" dirty="0">
                <a:latin typeface="Gill Sans MT" panose="020B0502020104020203" pitchFamily="34" charset="0"/>
              </a:rPr>
              <a:t> 与 </a:t>
            </a:r>
            <a:r>
              <a:rPr lang="en-US" altLang="zh-CN" sz="2000" dirty="0">
                <a:latin typeface="Gill Sans MT" panose="020B0502020104020203" pitchFamily="34" charset="0"/>
              </a:rPr>
              <a:t>TPU</a:t>
            </a:r>
            <a:r>
              <a:rPr lang="zh-CN" altLang="en-US" sz="2000" dirty="0">
                <a:latin typeface="Gill Sans MT" panose="020B0502020104020203" pitchFamily="34" charset="0"/>
              </a:rPr>
              <a:t> 超级计算节点</a:t>
            </a:r>
            <a:r>
              <a:rPr lang="en-US" altLang="zh-CN" sz="2000" dirty="0">
                <a:latin typeface="Gill Sans MT" panose="020B0502020104020203" pitchFamily="34" charset="0"/>
              </a:rPr>
              <a:t>POD</a:t>
            </a:r>
          </a:p>
        </p:txBody>
      </p:sp>
    </p:spTree>
    <p:extLst>
      <p:ext uri="{BB962C8B-B14F-4D97-AF65-F5344CB8AC3E}">
        <p14:creationId xmlns:p14="http://schemas.microsoft.com/office/powerpoint/2010/main" val="2347999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409F2546-A558-D94A-9B45-F34DE5B2AB0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集群网络演进 </a:t>
            </a:r>
          </a:p>
        </p:txBody>
      </p:sp>
    </p:spTree>
    <p:extLst>
      <p:ext uri="{BB962C8B-B14F-4D97-AF65-F5344CB8AC3E}">
        <p14:creationId xmlns:p14="http://schemas.microsoft.com/office/powerpoint/2010/main" val="3353701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12EFE1D-E5D3-EF47-955B-02B8970EAEE5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AI</a:t>
            </a:r>
            <a:r>
              <a:rPr lang="zh-CN" altLang="en-US" dirty="0"/>
              <a:t>大模型驱动网络演进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6A700A-DF79-2A40-ABEA-7EAAE266BF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0DE48A2-9E60-C047-81E0-6F2308D89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7" t="11099" r="2452"/>
          <a:stretch/>
        </p:blipFill>
        <p:spPr>
          <a:xfrm>
            <a:off x="708309" y="1290114"/>
            <a:ext cx="9570808" cy="493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66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924F57-2614-7447-85A8-B7F1A8F85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I</a:t>
            </a:r>
            <a:r>
              <a:rPr lang="zh-CN" altLang="en-US" dirty="0"/>
              <a:t> 代集群网络：互联网服务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C2391E-C185-8543-87FA-E890D6A6A9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0DE48A2-9E60-C047-81E0-6F2308D89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64" r="63376"/>
          <a:stretch/>
        </p:blipFill>
        <p:spPr>
          <a:xfrm>
            <a:off x="7768383" y="1291102"/>
            <a:ext cx="3804745" cy="513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188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688D27-7E57-8841-9896-77E313F2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II</a:t>
            </a:r>
            <a:r>
              <a:rPr lang="zh-CN" altLang="en-US" dirty="0"/>
              <a:t> 代集群网络：云服务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4F0778-02A4-2C46-9C75-371A98FB2B4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0DE48A2-9E60-C047-81E0-6F2308D89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200" r="33861"/>
          <a:stretch/>
        </p:blipFill>
        <p:spPr>
          <a:xfrm>
            <a:off x="8607972" y="1318592"/>
            <a:ext cx="2764221" cy="507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83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688D27-7E57-8841-9896-77E313F2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III</a:t>
            </a:r>
            <a:r>
              <a:rPr lang="zh-CN" altLang="en-US" dirty="0"/>
              <a:t> 代集群网络：大模型大算力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4F0778-02A4-2C46-9C75-371A98FB2B4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71FB867-752F-0F4D-B08C-43D4545624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491" t="11418" r="1935" b="3036"/>
          <a:stretch/>
        </p:blipFill>
        <p:spPr>
          <a:xfrm>
            <a:off x="7973742" y="1147604"/>
            <a:ext cx="3613366" cy="521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598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4E5724B-7154-473D-A508-2B054E8EE854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3.xml><?xml version="1.0" encoding="utf-8"?>
<a:theme xmlns:a="http://schemas.openxmlformats.org/drawingml/2006/main" name="5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4.xml><?xml version="1.0" encoding="utf-8"?>
<a:theme xmlns:a="http://schemas.openxmlformats.org/drawingml/2006/main" name="4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5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CE9DE895-046C-40AC-AD8E-ED7DD660489B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25997</TotalTime>
  <Words>765</Words>
  <Application>Microsoft Macintosh PowerPoint</Application>
  <PresentationFormat>自定义</PresentationFormat>
  <Paragraphs>99</Paragraphs>
  <Slides>24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24</vt:i4>
      </vt:variant>
    </vt:vector>
  </HeadingPairs>
  <TitlesOfParts>
    <vt:vector size="39" baseType="lpstr">
      <vt:lpstr>Microsoft YaHei</vt:lpstr>
      <vt:lpstr>Microsoft YaHei</vt:lpstr>
      <vt:lpstr>ACGN-MiaoGB-Flash</vt:lpstr>
      <vt:lpstr>Arial</vt:lpstr>
      <vt:lpstr>Calibri</vt:lpstr>
      <vt:lpstr>Futura Medium</vt:lpstr>
      <vt:lpstr>Gill Sans MT</vt:lpstr>
      <vt:lpstr>Wingdings</vt:lpstr>
      <vt:lpstr>封面页_图片版 </vt:lpstr>
      <vt:lpstr>1_内容Copytext </vt:lpstr>
      <vt:lpstr>5_内容Copytext </vt:lpstr>
      <vt:lpstr>4_内容Copytext </vt:lpstr>
      <vt:lpstr>code01</vt:lpstr>
      <vt:lpstr>1_code01</vt:lpstr>
      <vt:lpstr>结束页</vt:lpstr>
      <vt:lpstr>PowerPoint 演示文稿</vt:lpstr>
      <vt:lpstr>大模型 + AI系统全栈架构</vt:lpstr>
      <vt:lpstr>大模型业务全流程</vt:lpstr>
      <vt:lpstr>关于本内容</vt:lpstr>
      <vt:lpstr>PowerPoint 演示文稿</vt:lpstr>
      <vt:lpstr>AI大模型驱动网络演进</vt:lpstr>
      <vt:lpstr>第 I 代集群网络：互联网服务</vt:lpstr>
      <vt:lpstr>第 II 代集群网络：云服务</vt:lpstr>
      <vt:lpstr>第 III 代集群网络：大模型大算力</vt:lpstr>
      <vt:lpstr>PowerPoint 演示文稿</vt:lpstr>
      <vt:lpstr>高性能网络的挑战</vt:lpstr>
      <vt:lpstr>PowerPoint 演示文稿</vt:lpstr>
      <vt:lpstr>PowerPoint 演示文稿</vt:lpstr>
      <vt:lpstr>PowerPoint 演示文稿</vt:lpstr>
      <vt:lpstr>提升单机网络带宽</vt:lpstr>
      <vt:lpstr>减少网络拥塞</vt:lpstr>
      <vt:lpstr>通信算法优化</vt:lpstr>
      <vt:lpstr>PowerPoint 演示文稿</vt:lpstr>
      <vt:lpstr>改变网络架构</vt:lpstr>
      <vt:lpstr>计算与存储分离</vt:lpstr>
      <vt:lpstr>PowerPoint 演示文稿</vt:lpstr>
      <vt:lpstr>PowerPoint 演示文稿</vt:lpstr>
      <vt:lpstr>小结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zomi</cp:lastModifiedBy>
  <cp:revision>8440</cp:revision>
  <cp:lastPrinted>2023-09-08T09:14:01Z</cp:lastPrinted>
  <dcterms:created xsi:type="dcterms:W3CDTF">2020-08-28T08:44:19Z</dcterms:created>
  <dcterms:modified xsi:type="dcterms:W3CDTF">2023-11-11T08:20:09Z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</Properties>
</file>

<file path=docProps/thumbnail.jpeg>
</file>